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oboto Black"/>
      <p:bold r:id="rId52"/>
      <p:boldItalic r:id="rId53"/>
    </p:embeddedFont>
    <p:embeddedFont>
      <p:font typeface="Roboto"/>
      <p:regular r:id="rId54"/>
      <p:bold r:id="rId55"/>
      <p:italic r:id="rId56"/>
      <p:boldItalic r:id="rId57"/>
    </p:embeddedFont>
    <p:embeddedFont>
      <p:font typeface="Merriweathe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GoogleSlidesCustomDataVersion2">
      <go:slidesCustomData xmlns:go="http://customooxmlschemas.google.com/" r:id="rId62" roundtripDataSignature="AMtx7mjRnXRu8F3FdxiWuiUH9/rWOPjU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64C644-D296-4319-9AFD-332F6B42A4E0}">
  <a:tblStyle styleId="{3564C644-D296-4319-9AFD-332F6B42A4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customschemas.google.com/relationships/presentationmetadata" Target="metadata"/><Relationship Id="rId61" Type="http://schemas.openxmlformats.org/officeDocument/2006/relationships/font" Target="fonts/Merriweath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obotoBlack-boldItalic.fntdata"/><Relationship Id="rId52" Type="http://schemas.openxmlformats.org/officeDocument/2006/relationships/font" Target="fonts/RobotoBlack-bold.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Merriweather-bold.fntdata"/><Relationship Id="rId14" Type="http://schemas.openxmlformats.org/officeDocument/2006/relationships/slide" Target="slides/slide8.xml"/><Relationship Id="rId58" Type="http://schemas.openxmlformats.org/officeDocument/2006/relationships/font" Target="fonts/Merriweathe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b6d189323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 name="Google Shape;54;g2b6d189323d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948ed5c5b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c948ed5c5b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c948ed5c5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2c948ed5c5b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948ed5c5b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c948ed5c5b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948ed5c5b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c948ed5c5b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948ed5c5b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2c948ed5c5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948ed5c5b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c948ed5c5b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948ed5c5b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c948ed5c5b_0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948ed5c5b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c948ed5c5b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948ed5c5b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c948ed5c5b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8906fa0d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8906fa0d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712484808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b712484808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948ed5c5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2c948ed5c5b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948ed5c5b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c948ed5c5b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948ed5c5b_0_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c948ed5c5b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948ed5c5b_0_1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c948ed5c5b_0_1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948ed5c5b_0_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2c948ed5c5b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c948ed5c5b_0_1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2c948ed5c5b_0_1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c948ed5c5b_0_15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2c948ed5c5b_0_15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948ed5c5b_0_6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c948ed5c5b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948ed5c5b_0_1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c948ed5c5b_0_1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c948ed5c5b_0_1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c948ed5c5b_0_1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c948ed5c5b_0_14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2c948ed5c5b_0_14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c948ed5c5b_0_15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2c948ed5c5b_0_1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948ed5c5b_0_1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c948ed5c5b_0_1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948ed5c5b_0_14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c948ed5c5b_0_14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c948ed5c5b_0_1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c948ed5c5b_0_1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948ed5c5b_0_14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c948ed5c5b_0_1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c948ed5c5b_0_15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c948ed5c5b_0_15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8367e158c_3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68367e158c_3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c948ed5c5b_0_1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c948ed5c5b_0_1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c948ed5c5b_0_1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c948ed5c5b_0_1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c948ed5c5b_0_1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2c948ed5c5b_0_1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c948ed5c5b_0_15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2c948ed5c5b_0_1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c948ed5c5b_0_1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c948ed5c5b_0_1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948ed5c5b_0_1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2c948ed5c5b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8906fa0d1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2c8906fa0d1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6d189323d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b6d189323d_1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 type="twoColTx">
  <p:cSld name="TITLE_AND_TWO_COLUMNS">
    <p:spTree>
      <p:nvGrpSpPr>
        <p:cNvPr id="9" name="Shape 9"/>
        <p:cNvGrpSpPr/>
        <p:nvPr/>
      </p:nvGrpSpPr>
      <p:grpSpPr>
        <a:xfrm>
          <a:off x="0" y="0"/>
          <a:ext cx="0" cy="0"/>
          <a:chOff x="0" y="0"/>
          <a:chExt cx="0" cy="0"/>
        </a:xfrm>
      </p:grpSpPr>
      <p:sp>
        <p:nvSpPr>
          <p:cNvPr id="10" name="Google Shape;10;p1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2" name="Google Shape;12;p15"/>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3" name="Google Shape;13;p15"/>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 name="Google Shape;1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ONLY" type="titleOnly">
  <p:cSld name="TITLE_ONLY">
    <p:spTree>
      <p:nvGrpSpPr>
        <p:cNvPr id="15" name="Shape 15"/>
        <p:cNvGrpSpPr/>
        <p:nvPr/>
      </p:nvGrpSpPr>
      <p:grpSpPr>
        <a:xfrm>
          <a:off x="0" y="0"/>
          <a:ext cx="0" cy="0"/>
          <a:chOff x="0" y="0"/>
          <a:chExt cx="0" cy="0"/>
        </a:xfrm>
      </p:grpSpPr>
      <p:sp>
        <p:nvSpPr>
          <p:cNvPr id="16" name="Google Shape;16;p1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18" name="Google Shape;1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dk1"/>
        </a:solidFill>
      </p:bgPr>
    </p:bg>
    <p:spTree>
      <p:nvGrpSpPr>
        <p:cNvPr id="19" name="Shape 19"/>
        <p:cNvGrpSpPr/>
        <p:nvPr/>
      </p:nvGrpSpPr>
      <p:grpSpPr>
        <a:xfrm>
          <a:off x="0" y="0"/>
          <a:ext cx="0" cy="0"/>
          <a:chOff x="0" y="0"/>
          <a:chExt cx="0" cy="0"/>
        </a:xfrm>
      </p:grpSpPr>
      <p:sp>
        <p:nvSpPr>
          <p:cNvPr id="20" name="Google Shape;20;p14"/>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1" name="Google Shape;21;p14"/>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2" name="Google Shape;22;p14"/>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2"/>
              </a:buClr>
              <a:buSzPts val="1600"/>
              <a:buNone/>
              <a:defRPr sz="1600">
                <a:solidFill>
                  <a:schemeClr val="lt2"/>
                </a:solidFill>
              </a:defRPr>
            </a:lvl1pPr>
            <a:lvl2pPr lvl="1" algn="l">
              <a:lnSpc>
                <a:spcPct val="100000"/>
              </a:lnSpc>
              <a:spcBef>
                <a:spcPts val="0"/>
              </a:spcBef>
              <a:spcAft>
                <a:spcPts val="0"/>
              </a:spcAft>
              <a:buClr>
                <a:schemeClr val="lt2"/>
              </a:buClr>
              <a:buSzPts val="1600"/>
              <a:buNone/>
              <a:defRPr sz="1600">
                <a:solidFill>
                  <a:schemeClr val="lt2"/>
                </a:solidFill>
              </a:defRPr>
            </a:lvl2pPr>
            <a:lvl3pPr lvl="2" algn="l">
              <a:lnSpc>
                <a:spcPct val="100000"/>
              </a:lnSpc>
              <a:spcBef>
                <a:spcPts val="0"/>
              </a:spcBef>
              <a:spcAft>
                <a:spcPts val="0"/>
              </a:spcAft>
              <a:buClr>
                <a:schemeClr val="lt2"/>
              </a:buClr>
              <a:buSzPts val="1600"/>
              <a:buNone/>
              <a:defRPr sz="1600">
                <a:solidFill>
                  <a:schemeClr val="lt2"/>
                </a:solidFill>
              </a:defRPr>
            </a:lvl3pPr>
            <a:lvl4pPr lvl="3" algn="l">
              <a:lnSpc>
                <a:spcPct val="100000"/>
              </a:lnSpc>
              <a:spcBef>
                <a:spcPts val="0"/>
              </a:spcBef>
              <a:spcAft>
                <a:spcPts val="0"/>
              </a:spcAft>
              <a:buClr>
                <a:schemeClr val="lt2"/>
              </a:buClr>
              <a:buSzPts val="1600"/>
              <a:buNone/>
              <a:defRPr sz="1600">
                <a:solidFill>
                  <a:schemeClr val="lt2"/>
                </a:solidFill>
              </a:defRPr>
            </a:lvl4pPr>
            <a:lvl5pPr lvl="4" algn="l">
              <a:lnSpc>
                <a:spcPct val="100000"/>
              </a:lnSpc>
              <a:spcBef>
                <a:spcPts val="0"/>
              </a:spcBef>
              <a:spcAft>
                <a:spcPts val="0"/>
              </a:spcAft>
              <a:buClr>
                <a:schemeClr val="lt2"/>
              </a:buClr>
              <a:buSzPts val="1600"/>
              <a:buNone/>
              <a:defRPr sz="1600">
                <a:solidFill>
                  <a:schemeClr val="lt2"/>
                </a:solidFill>
              </a:defRPr>
            </a:lvl5pPr>
            <a:lvl6pPr lvl="5" algn="l">
              <a:lnSpc>
                <a:spcPct val="100000"/>
              </a:lnSpc>
              <a:spcBef>
                <a:spcPts val="0"/>
              </a:spcBef>
              <a:spcAft>
                <a:spcPts val="0"/>
              </a:spcAft>
              <a:buClr>
                <a:schemeClr val="lt2"/>
              </a:buClr>
              <a:buSzPts val="1600"/>
              <a:buNone/>
              <a:defRPr sz="1600">
                <a:solidFill>
                  <a:schemeClr val="lt2"/>
                </a:solidFill>
              </a:defRPr>
            </a:lvl6pPr>
            <a:lvl7pPr lvl="6" algn="l">
              <a:lnSpc>
                <a:spcPct val="100000"/>
              </a:lnSpc>
              <a:spcBef>
                <a:spcPts val="0"/>
              </a:spcBef>
              <a:spcAft>
                <a:spcPts val="0"/>
              </a:spcAft>
              <a:buClr>
                <a:schemeClr val="lt2"/>
              </a:buClr>
              <a:buSzPts val="1600"/>
              <a:buNone/>
              <a:defRPr sz="1600">
                <a:solidFill>
                  <a:schemeClr val="lt2"/>
                </a:solidFill>
              </a:defRPr>
            </a:lvl7pPr>
            <a:lvl8pPr lvl="7" algn="l">
              <a:lnSpc>
                <a:spcPct val="100000"/>
              </a:lnSpc>
              <a:spcBef>
                <a:spcPts val="0"/>
              </a:spcBef>
              <a:spcAft>
                <a:spcPts val="0"/>
              </a:spcAft>
              <a:buClr>
                <a:schemeClr val="lt2"/>
              </a:buClr>
              <a:buSzPts val="1600"/>
              <a:buNone/>
              <a:defRPr sz="1600">
                <a:solidFill>
                  <a:schemeClr val="lt2"/>
                </a:solidFill>
              </a:defRPr>
            </a:lvl8pPr>
            <a:lvl9pPr lvl="8" algn="l">
              <a:lnSpc>
                <a:spcPct val="100000"/>
              </a:lnSpc>
              <a:spcBef>
                <a:spcPts val="0"/>
              </a:spcBef>
              <a:spcAft>
                <a:spcPts val="0"/>
              </a:spcAft>
              <a:buClr>
                <a:schemeClr val="lt2"/>
              </a:buClr>
              <a:buSzPts val="1600"/>
              <a:buNone/>
              <a:defRPr sz="1600">
                <a:solidFill>
                  <a:schemeClr val="lt2"/>
                </a:solidFill>
              </a:defRPr>
            </a:lvl9pPr>
          </a:lstStyle>
          <a:p/>
        </p:txBody>
      </p:sp>
      <p:sp>
        <p:nvSpPr>
          <p:cNvPr id="23" name="Google Shape;2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type="secHead">
  <p:cSld name="SECTION_HEADER">
    <p:bg>
      <p:bgPr>
        <a:solidFill>
          <a:schemeClr val="accent3"/>
        </a:solidFill>
      </p:bgPr>
    </p:bg>
    <p:spTree>
      <p:nvGrpSpPr>
        <p:cNvPr id="26" name="Shape 26"/>
        <p:cNvGrpSpPr/>
        <p:nvPr/>
      </p:nvGrpSpPr>
      <p:grpSpPr>
        <a:xfrm>
          <a:off x="0" y="0"/>
          <a:ext cx="0" cy="0"/>
          <a:chOff x="0" y="0"/>
          <a:chExt cx="0" cy="0"/>
        </a:xfrm>
      </p:grpSpPr>
      <p:sp>
        <p:nvSpPr>
          <p:cNvPr id="27" name="Google Shape;27;p18"/>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8" name="Google Shape;28;p18"/>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9" name="Google Shape;29;p18"/>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0" name="Google Shape;3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type="tx">
  <p:cSld name="TITLE_AND_BODY">
    <p:spTree>
      <p:nvGrpSpPr>
        <p:cNvPr id="31" name="Shape 31"/>
        <p:cNvGrpSpPr/>
        <p:nvPr/>
      </p:nvGrpSpPr>
      <p:grpSpPr>
        <a:xfrm>
          <a:off x="0" y="0"/>
          <a:ext cx="0" cy="0"/>
          <a:chOff x="0" y="0"/>
          <a:chExt cx="0" cy="0"/>
        </a:xfrm>
      </p:grpSpPr>
      <p:sp>
        <p:nvSpPr>
          <p:cNvPr id="32" name="Google Shape;32;p19"/>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9"/>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4" name="Google Shape;34;p19"/>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35" name="Google Shape;35;p19"/>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6" name="Google Shape;36;p19"/>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7" name="Google Shape;3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
  <p:cSld name="SECTION_TITLE_AND_DESCRIPTION">
    <p:spTree>
      <p:nvGrpSpPr>
        <p:cNvPr id="38" name="Shape 38"/>
        <p:cNvGrpSpPr/>
        <p:nvPr/>
      </p:nvGrpSpPr>
      <p:grpSpPr>
        <a:xfrm>
          <a:off x="0" y="0"/>
          <a:ext cx="0" cy="0"/>
          <a:chOff x="0" y="0"/>
          <a:chExt cx="0" cy="0"/>
        </a:xfrm>
      </p:grpSpPr>
      <p:sp>
        <p:nvSpPr>
          <p:cNvPr id="39" name="Google Shape;39;p20"/>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0"/>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41" name="Google Shape;41;p20"/>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1600"/>
              <a:buNone/>
              <a:defRPr sz="1600">
                <a:solidFill>
                  <a:schemeClr val="accent2"/>
                </a:solidFill>
              </a:defRPr>
            </a:lvl1pPr>
            <a:lvl2pPr lvl="1" algn="l">
              <a:lnSpc>
                <a:spcPct val="100000"/>
              </a:lnSpc>
              <a:spcBef>
                <a:spcPts val="0"/>
              </a:spcBef>
              <a:spcAft>
                <a:spcPts val="0"/>
              </a:spcAft>
              <a:buClr>
                <a:schemeClr val="accent2"/>
              </a:buClr>
              <a:buSzPts val="1600"/>
              <a:buNone/>
              <a:defRPr sz="1600">
                <a:solidFill>
                  <a:schemeClr val="accent2"/>
                </a:solidFill>
              </a:defRPr>
            </a:lvl2pPr>
            <a:lvl3pPr lvl="2" algn="l">
              <a:lnSpc>
                <a:spcPct val="100000"/>
              </a:lnSpc>
              <a:spcBef>
                <a:spcPts val="0"/>
              </a:spcBef>
              <a:spcAft>
                <a:spcPts val="0"/>
              </a:spcAft>
              <a:buClr>
                <a:schemeClr val="accent2"/>
              </a:buClr>
              <a:buSzPts val="1600"/>
              <a:buNone/>
              <a:defRPr sz="1600">
                <a:solidFill>
                  <a:schemeClr val="accent2"/>
                </a:solidFill>
              </a:defRPr>
            </a:lvl3pPr>
            <a:lvl4pPr lvl="3" algn="l">
              <a:lnSpc>
                <a:spcPct val="100000"/>
              </a:lnSpc>
              <a:spcBef>
                <a:spcPts val="0"/>
              </a:spcBef>
              <a:spcAft>
                <a:spcPts val="0"/>
              </a:spcAft>
              <a:buClr>
                <a:schemeClr val="accent2"/>
              </a:buClr>
              <a:buSzPts val="1600"/>
              <a:buNone/>
              <a:defRPr sz="1600">
                <a:solidFill>
                  <a:schemeClr val="accent2"/>
                </a:solidFill>
              </a:defRPr>
            </a:lvl4pPr>
            <a:lvl5pPr lvl="4" algn="l">
              <a:lnSpc>
                <a:spcPct val="100000"/>
              </a:lnSpc>
              <a:spcBef>
                <a:spcPts val="0"/>
              </a:spcBef>
              <a:spcAft>
                <a:spcPts val="0"/>
              </a:spcAft>
              <a:buClr>
                <a:schemeClr val="accent2"/>
              </a:buClr>
              <a:buSzPts val="1600"/>
              <a:buNone/>
              <a:defRPr sz="1600">
                <a:solidFill>
                  <a:schemeClr val="accent2"/>
                </a:solidFill>
              </a:defRPr>
            </a:lvl5pPr>
            <a:lvl6pPr lvl="5" algn="l">
              <a:lnSpc>
                <a:spcPct val="100000"/>
              </a:lnSpc>
              <a:spcBef>
                <a:spcPts val="0"/>
              </a:spcBef>
              <a:spcAft>
                <a:spcPts val="0"/>
              </a:spcAft>
              <a:buClr>
                <a:schemeClr val="accent2"/>
              </a:buClr>
              <a:buSzPts val="1600"/>
              <a:buNone/>
              <a:defRPr sz="1600">
                <a:solidFill>
                  <a:schemeClr val="accent2"/>
                </a:solidFill>
              </a:defRPr>
            </a:lvl6pPr>
            <a:lvl7pPr lvl="6" algn="l">
              <a:lnSpc>
                <a:spcPct val="100000"/>
              </a:lnSpc>
              <a:spcBef>
                <a:spcPts val="0"/>
              </a:spcBef>
              <a:spcAft>
                <a:spcPts val="0"/>
              </a:spcAft>
              <a:buClr>
                <a:schemeClr val="accent2"/>
              </a:buClr>
              <a:buSzPts val="1600"/>
              <a:buNone/>
              <a:defRPr sz="1600">
                <a:solidFill>
                  <a:schemeClr val="accent2"/>
                </a:solidFill>
              </a:defRPr>
            </a:lvl7pPr>
            <a:lvl8pPr lvl="7" algn="l">
              <a:lnSpc>
                <a:spcPct val="100000"/>
              </a:lnSpc>
              <a:spcBef>
                <a:spcPts val="0"/>
              </a:spcBef>
              <a:spcAft>
                <a:spcPts val="0"/>
              </a:spcAft>
              <a:buClr>
                <a:schemeClr val="accent2"/>
              </a:buClr>
              <a:buSzPts val="1600"/>
              <a:buNone/>
              <a:defRPr sz="1600">
                <a:solidFill>
                  <a:schemeClr val="accent2"/>
                </a:solidFill>
              </a:defRPr>
            </a:lvl8pPr>
            <a:lvl9pPr lvl="8" algn="l">
              <a:lnSpc>
                <a:spcPct val="100000"/>
              </a:lnSpc>
              <a:spcBef>
                <a:spcPts val="0"/>
              </a:spcBef>
              <a:spcAft>
                <a:spcPts val="0"/>
              </a:spcAft>
              <a:buClr>
                <a:schemeClr val="accent2"/>
              </a:buClr>
              <a:buSzPts val="1600"/>
              <a:buNone/>
              <a:defRPr sz="1600">
                <a:solidFill>
                  <a:schemeClr val="accent2"/>
                </a:solidFill>
              </a:defRPr>
            </a:lvl9pPr>
          </a:lstStyle>
          <a:p/>
        </p:txBody>
      </p:sp>
      <p:sp>
        <p:nvSpPr>
          <p:cNvPr id="42" name="Google Shape;42;p20"/>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3" name="Google Shape;4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
  <p:cSld name="CAPTION_ONLY">
    <p:spTree>
      <p:nvGrpSpPr>
        <p:cNvPr id="44" name="Shape 44"/>
        <p:cNvGrpSpPr/>
        <p:nvPr/>
      </p:nvGrpSpPr>
      <p:grpSpPr>
        <a:xfrm>
          <a:off x="0" y="0"/>
          <a:ext cx="0" cy="0"/>
          <a:chOff x="0" y="0"/>
          <a:chExt cx="0" cy="0"/>
        </a:xfrm>
      </p:grpSpPr>
      <p:sp>
        <p:nvSpPr>
          <p:cNvPr id="45" name="Google Shape;45;p21"/>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1"/>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47" name="Google Shape;4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
  <p:cSld name="BIG_NUMBER">
    <p:bg>
      <p:bgPr>
        <a:solidFill>
          <a:schemeClr val="dk1"/>
        </a:solidFill>
      </p:bgPr>
    </p:bg>
    <p:spTree>
      <p:nvGrpSpPr>
        <p:cNvPr id="48" name="Shape 48"/>
        <p:cNvGrpSpPr/>
        <p:nvPr/>
      </p:nvGrpSpPr>
      <p:grpSpPr>
        <a:xfrm>
          <a:off x="0" y="0"/>
          <a:ext cx="0" cy="0"/>
          <a:chOff x="0" y="0"/>
          <a:chExt cx="0" cy="0"/>
        </a:xfrm>
      </p:grpSpPr>
      <p:sp>
        <p:nvSpPr>
          <p:cNvPr id="49" name="Google Shape;49;p22"/>
          <p:cNvSpPr txBox="1"/>
          <p:nvPr>
            <p:ph hasCustomPrompt="1" type="title"/>
          </p:nvPr>
        </p:nvSpPr>
        <p:spPr>
          <a:xfrm>
            <a:off x="311750" y="831175"/>
            <a:ext cx="5334900" cy="12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0000"/>
              <a:buNone/>
              <a:defRPr sz="10000">
                <a:solidFill>
                  <a:schemeClr val="lt1"/>
                </a:solidFill>
              </a:defRPr>
            </a:lvl1pPr>
            <a:lvl2pPr lvl="1" algn="l">
              <a:lnSpc>
                <a:spcPct val="100000"/>
              </a:lnSpc>
              <a:spcBef>
                <a:spcPts val="0"/>
              </a:spcBef>
              <a:spcAft>
                <a:spcPts val="0"/>
              </a:spcAft>
              <a:buClr>
                <a:schemeClr val="lt1"/>
              </a:buClr>
              <a:buSzPts val="10000"/>
              <a:buNone/>
              <a:defRPr sz="10000">
                <a:solidFill>
                  <a:schemeClr val="lt1"/>
                </a:solidFill>
              </a:defRPr>
            </a:lvl2pPr>
            <a:lvl3pPr lvl="2" algn="l">
              <a:lnSpc>
                <a:spcPct val="100000"/>
              </a:lnSpc>
              <a:spcBef>
                <a:spcPts val="0"/>
              </a:spcBef>
              <a:spcAft>
                <a:spcPts val="0"/>
              </a:spcAft>
              <a:buClr>
                <a:schemeClr val="lt1"/>
              </a:buClr>
              <a:buSzPts val="10000"/>
              <a:buNone/>
              <a:defRPr sz="10000">
                <a:solidFill>
                  <a:schemeClr val="lt1"/>
                </a:solidFill>
              </a:defRPr>
            </a:lvl3pPr>
            <a:lvl4pPr lvl="3" algn="l">
              <a:lnSpc>
                <a:spcPct val="100000"/>
              </a:lnSpc>
              <a:spcBef>
                <a:spcPts val="0"/>
              </a:spcBef>
              <a:spcAft>
                <a:spcPts val="0"/>
              </a:spcAft>
              <a:buClr>
                <a:schemeClr val="lt1"/>
              </a:buClr>
              <a:buSzPts val="10000"/>
              <a:buNone/>
              <a:defRPr sz="10000">
                <a:solidFill>
                  <a:schemeClr val="lt1"/>
                </a:solidFill>
              </a:defRPr>
            </a:lvl4pPr>
            <a:lvl5pPr lvl="4" algn="l">
              <a:lnSpc>
                <a:spcPct val="100000"/>
              </a:lnSpc>
              <a:spcBef>
                <a:spcPts val="0"/>
              </a:spcBef>
              <a:spcAft>
                <a:spcPts val="0"/>
              </a:spcAft>
              <a:buClr>
                <a:schemeClr val="lt1"/>
              </a:buClr>
              <a:buSzPts val="10000"/>
              <a:buNone/>
              <a:defRPr sz="10000">
                <a:solidFill>
                  <a:schemeClr val="lt1"/>
                </a:solidFill>
              </a:defRPr>
            </a:lvl5pPr>
            <a:lvl6pPr lvl="5" algn="l">
              <a:lnSpc>
                <a:spcPct val="100000"/>
              </a:lnSpc>
              <a:spcBef>
                <a:spcPts val="0"/>
              </a:spcBef>
              <a:spcAft>
                <a:spcPts val="0"/>
              </a:spcAft>
              <a:buClr>
                <a:schemeClr val="lt1"/>
              </a:buClr>
              <a:buSzPts val="10000"/>
              <a:buNone/>
              <a:defRPr sz="10000">
                <a:solidFill>
                  <a:schemeClr val="lt1"/>
                </a:solidFill>
              </a:defRPr>
            </a:lvl6pPr>
            <a:lvl7pPr lvl="6" algn="l">
              <a:lnSpc>
                <a:spcPct val="100000"/>
              </a:lnSpc>
              <a:spcBef>
                <a:spcPts val="0"/>
              </a:spcBef>
              <a:spcAft>
                <a:spcPts val="0"/>
              </a:spcAft>
              <a:buClr>
                <a:schemeClr val="lt1"/>
              </a:buClr>
              <a:buSzPts val="10000"/>
              <a:buNone/>
              <a:defRPr sz="10000">
                <a:solidFill>
                  <a:schemeClr val="lt1"/>
                </a:solidFill>
              </a:defRPr>
            </a:lvl7pPr>
            <a:lvl8pPr lvl="7" algn="l">
              <a:lnSpc>
                <a:spcPct val="100000"/>
              </a:lnSpc>
              <a:spcBef>
                <a:spcPts val="0"/>
              </a:spcBef>
              <a:spcAft>
                <a:spcPts val="0"/>
              </a:spcAft>
              <a:buClr>
                <a:schemeClr val="lt1"/>
              </a:buClr>
              <a:buSzPts val="10000"/>
              <a:buNone/>
              <a:defRPr sz="10000">
                <a:solidFill>
                  <a:schemeClr val="lt1"/>
                </a:solidFill>
              </a:defRPr>
            </a:lvl8pPr>
            <a:lvl9pPr lvl="8" algn="l">
              <a:lnSpc>
                <a:spcPct val="100000"/>
              </a:lnSpc>
              <a:spcBef>
                <a:spcPts val="0"/>
              </a:spcBef>
              <a:spcAft>
                <a:spcPts val="0"/>
              </a:spcAft>
              <a:buClr>
                <a:schemeClr val="lt1"/>
              </a:buClr>
              <a:buSzPts val="10000"/>
              <a:buNone/>
              <a:defRPr sz="10000">
                <a:solidFill>
                  <a:schemeClr val="lt1"/>
                </a:solidFill>
              </a:defRPr>
            </a:lvl9pPr>
          </a:lstStyle>
          <a:p>
            <a:r>
              <a:t>xx%</a:t>
            </a:r>
          </a:p>
        </p:txBody>
      </p:sp>
      <p:sp>
        <p:nvSpPr>
          <p:cNvPr id="50" name="Google Shape;50;p22"/>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accent2"/>
              </a:buClr>
              <a:buSzPts val="1300"/>
              <a:buChar char="●"/>
              <a:defRPr>
                <a:solidFill>
                  <a:schemeClr val="accent2"/>
                </a:solidFill>
              </a:defRPr>
            </a:lvl1pPr>
            <a:lvl2pPr indent="-298450" lvl="1" marL="914400" algn="l">
              <a:lnSpc>
                <a:spcPct val="115000"/>
              </a:lnSpc>
              <a:spcBef>
                <a:spcPts val="1600"/>
              </a:spcBef>
              <a:spcAft>
                <a:spcPts val="0"/>
              </a:spcAft>
              <a:buClr>
                <a:schemeClr val="accent2"/>
              </a:buClr>
              <a:buSzPts val="1100"/>
              <a:buChar char="○"/>
              <a:defRPr>
                <a:solidFill>
                  <a:schemeClr val="accent2"/>
                </a:solidFill>
              </a:defRPr>
            </a:lvl2pPr>
            <a:lvl3pPr indent="-298450" lvl="2" marL="1371600" algn="l">
              <a:lnSpc>
                <a:spcPct val="115000"/>
              </a:lnSpc>
              <a:spcBef>
                <a:spcPts val="1600"/>
              </a:spcBef>
              <a:spcAft>
                <a:spcPts val="0"/>
              </a:spcAft>
              <a:buClr>
                <a:schemeClr val="accent2"/>
              </a:buClr>
              <a:buSzPts val="1100"/>
              <a:buChar char="■"/>
              <a:defRPr>
                <a:solidFill>
                  <a:schemeClr val="accent2"/>
                </a:solidFill>
              </a:defRPr>
            </a:lvl3pPr>
            <a:lvl4pPr indent="-298450" lvl="3" marL="1828800" algn="l">
              <a:lnSpc>
                <a:spcPct val="115000"/>
              </a:lnSpc>
              <a:spcBef>
                <a:spcPts val="1600"/>
              </a:spcBef>
              <a:spcAft>
                <a:spcPts val="0"/>
              </a:spcAft>
              <a:buClr>
                <a:schemeClr val="accent2"/>
              </a:buClr>
              <a:buSzPts val="1100"/>
              <a:buChar char="●"/>
              <a:defRPr>
                <a:solidFill>
                  <a:schemeClr val="accent2"/>
                </a:solidFill>
              </a:defRPr>
            </a:lvl4pPr>
            <a:lvl5pPr indent="-298450" lvl="4" marL="2286000" algn="l">
              <a:lnSpc>
                <a:spcPct val="115000"/>
              </a:lnSpc>
              <a:spcBef>
                <a:spcPts val="1600"/>
              </a:spcBef>
              <a:spcAft>
                <a:spcPts val="0"/>
              </a:spcAft>
              <a:buClr>
                <a:schemeClr val="accent2"/>
              </a:buClr>
              <a:buSzPts val="1100"/>
              <a:buChar char="○"/>
              <a:defRPr>
                <a:solidFill>
                  <a:schemeClr val="accent2"/>
                </a:solidFill>
              </a:defRPr>
            </a:lvl5pPr>
            <a:lvl6pPr indent="-298450" lvl="5" marL="2743200" algn="l">
              <a:lnSpc>
                <a:spcPct val="115000"/>
              </a:lnSpc>
              <a:spcBef>
                <a:spcPts val="1600"/>
              </a:spcBef>
              <a:spcAft>
                <a:spcPts val="0"/>
              </a:spcAft>
              <a:buClr>
                <a:schemeClr val="accent2"/>
              </a:buClr>
              <a:buSzPts val="1100"/>
              <a:buChar char="■"/>
              <a:defRPr>
                <a:solidFill>
                  <a:schemeClr val="accent2"/>
                </a:solidFill>
              </a:defRPr>
            </a:lvl6pPr>
            <a:lvl7pPr indent="-298450" lvl="6" marL="3200400" algn="l">
              <a:lnSpc>
                <a:spcPct val="115000"/>
              </a:lnSpc>
              <a:spcBef>
                <a:spcPts val="1600"/>
              </a:spcBef>
              <a:spcAft>
                <a:spcPts val="0"/>
              </a:spcAft>
              <a:buClr>
                <a:schemeClr val="accent2"/>
              </a:buClr>
              <a:buSzPts val="1100"/>
              <a:buChar char="●"/>
              <a:defRPr>
                <a:solidFill>
                  <a:schemeClr val="accent2"/>
                </a:solidFill>
              </a:defRPr>
            </a:lvl7pPr>
            <a:lvl8pPr indent="-298450" lvl="7" marL="3657600" algn="l">
              <a:lnSpc>
                <a:spcPct val="115000"/>
              </a:lnSpc>
              <a:spcBef>
                <a:spcPts val="1600"/>
              </a:spcBef>
              <a:spcAft>
                <a:spcPts val="0"/>
              </a:spcAft>
              <a:buClr>
                <a:schemeClr val="accent2"/>
              </a:buClr>
              <a:buSzPts val="1100"/>
              <a:buChar char="○"/>
              <a:defRPr>
                <a:solidFill>
                  <a:schemeClr val="accent2"/>
                </a:solidFill>
              </a:defRPr>
            </a:lvl8pPr>
            <a:lvl9pPr indent="-298450" lvl="8" marL="4114800" algn="l">
              <a:lnSpc>
                <a:spcPct val="115000"/>
              </a:lnSpc>
              <a:spcBef>
                <a:spcPts val="1600"/>
              </a:spcBef>
              <a:spcAft>
                <a:spcPts val="1600"/>
              </a:spcAft>
              <a:buClr>
                <a:schemeClr val="accent2"/>
              </a:buClr>
              <a:buSzPts val="1100"/>
              <a:buChar char="■"/>
              <a:defRPr>
                <a:solidFill>
                  <a:schemeClr val="accent2"/>
                </a:solidFill>
              </a:defRPr>
            </a:lvl9pPr>
          </a:lstStyle>
          <a:p/>
        </p:txBody>
      </p:sp>
      <p:sp>
        <p:nvSpPr>
          <p:cNvPr id="51" name="Google Shape;5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Google Shape;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6.png"/><Relationship Id="rId4" Type="http://schemas.openxmlformats.org/officeDocument/2006/relationships/image" Target="../media/image12.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6.png"/><Relationship Id="rId4" Type="http://schemas.openxmlformats.org/officeDocument/2006/relationships/image" Target="../media/image8.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6.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51.png"/><Relationship Id="rId6"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34.png"/><Relationship Id="rId7" Type="http://schemas.openxmlformats.org/officeDocument/2006/relationships/image" Target="../media/image39.png"/><Relationship Id="rId8"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46.png"/><Relationship Id="rId5" Type="http://schemas.openxmlformats.org/officeDocument/2006/relationships/image" Target="../media/image6.png"/><Relationship Id="rId6" Type="http://schemas.openxmlformats.org/officeDocument/2006/relationships/image" Target="../media/image34.png"/><Relationship Id="rId7" Type="http://schemas.openxmlformats.org/officeDocument/2006/relationships/image" Target="../media/image39.png"/><Relationship Id="rId8"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6.png"/><Relationship Id="rId4" Type="http://schemas.openxmlformats.org/officeDocument/2006/relationships/image" Target="../media/image45.png"/><Relationship Id="rId5"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6.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6.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g2b6d189323d_1_5"/>
          <p:cNvPicPr preferRelativeResize="0"/>
          <p:nvPr/>
        </p:nvPicPr>
        <p:blipFill rotWithShape="1">
          <a:blip r:embed="rId3">
            <a:alphaModFix/>
          </a:blip>
          <a:srcRect b="0" l="0" r="0" t="0"/>
          <a:stretch/>
        </p:blipFill>
        <p:spPr>
          <a:xfrm>
            <a:off x="878525" y="0"/>
            <a:ext cx="7386950" cy="1299550"/>
          </a:xfrm>
          <a:prstGeom prst="rect">
            <a:avLst/>
          </a:prstGeom>
          <a:noFill/>
          <a:ln>
            <a:noFill/>
          </a:ln>
        </p:spPr>
      </p:pic>
      <p:sp>
        <p:nvSpPr>
          <p:cNvPr id="57" name="Google Shape;57;g2b6d189323d_1_5"/>
          <p:cNvSpPr txBox="1"/>
          <p:nvPr/>
        </p:nvSpPr>
        <p:spPr>
          <a:xfrm>
            <a:off x="141575" y="2770875"/>
            <a:ext cx="42966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Domain: </a:t>
            </a:r>
            <a:r>
              <a:rPr b="1" lang="en"/>
              <a:t>Flutter</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Palak Najawan(43)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g2b6d189323d_1_5"/>
          <p:cNvSpPr txBox="1"/>
          <p:nvPr/>
        </p:nvSpPr>
        <p:spPr>
          <a:xfrm>
            <a:off x="4524600" y="2770875"/>
            <a:ext cx="4467000" cy="85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Mentor Name: Mrs.Ra</a:t>
            </a:r>
            <a:r>
              <a:rPr b="1" lang="en">
                <a:latin typeface="Roboto"/>
                <a:ea typeface="Roboto"/>
                <a:cs typeface="Roboto"/>
                <a:sym typeface="Roboto"/>
              </a:rPr>
              <a:t>vita Mishra</a:t>
            </a:r>
            <a:endParaRPr b="1" i="0" sz="1400" u="none" cap="none" strike="noStrike">
              <a:solidFill>
                <a:srgbClr val="000000"/>
              </a:solidFill>
              <a:latin typeface="Roboto"/>
              <a:ea typeface="Roboto"/>
              <a:cs typeface="Roboto"/>
              <a:sym typeface="Roboto"/>
            </a:endParaRPr>
          </a:p>
        </p:txBody>
      </p:sp>
      <p:sp>
        <p:nvSpPr>
          <p:cNvPr id="59" name="Google Shape;59;g2b6d189323d_1_5"/>
          <p:cNvSpPr txBox="1"/>
          <p:nvPr/>
        </p:nvSpPr>
        <p:spPr>
          <a:xfrm>
            <a:off x="1866575" y="1461575"/>
            <a:ext cx="5096400" cy="357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Semester: VI  	</a:t>
            </a:r>
            <a:r>
              <a:rPr b="1" lang="en">
                <a:latin typeface="Roboto"/>
                <a:ea typeface="Roboto"/>
                <a:cs typeface="Roboto"/>
                <a:sym typeface="Roboto"/>
              </a:rPr>
              <a:t>MAD LAB</a:t>
            </a:r>
            <a:endParaRPr b="1" i="0" sz="1400" u="none" cap="none" strike="noStrike">
              <a:solidFill>
                <a:srgbClr val="000000"/>
              </a:solidFill>
              <a:latin typeface="Roboto"/>
              <a:ea typeface="Roboto"/>
              <a:cs typeface="Roboto"/>
              <a:sym typeface="Roboto"/>
            </a:endParaRPr>
          </a:p>
        </p:txBody>
      </p:sp>
      <p:sp>
        <p:nvSpPr>
          <p:cNvPr id="60" name="Google Shape;60;g2b6d189323d_1_5"/>
          <p:cNvSpPr txBox="1"/>
          <p:nvPr/>
        </p:nvSpPr>
        <p:spPr>
          <a:xfrm>
            <a:off x="1866575" y="1819475"/>
            <a:ext cx="5164800" cy="85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Title of the Project: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Open Food Facts</a:t>
            </a:r>
            <a:endParaRPr b="1" i="0" sz="14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type="title"/>
          </p:nvPr>
        </p:nvSpPr>
        <p:spPr>
          <a:xfrm>
            <a:off x="311700" y="2151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Implementation</a:t>
            </a:r>
            <a:endParaRPr b="1">
              <a:solidFill>
                <a:srgbClr val="FFFF00"/>
              </a:solidFill>
            </a:endParaRPr>
          </a:p>
        </p:txBody>
      </p:sp>
      <p:sp>
        <p:nvSpPr>
          <p:cNvPr id="141" name="Google Shape;141;p7"/>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rPr lang="en"/>
              <a:t>EDDMCMCM</a:t>
            </a:r>
            <a:endParaRPr b="0" i="0" sz="1400" u="none" cap="none" strike="noStrike">
              <a:solidFill>
                <a:srgbClr val="000000"/>
              </a:solidFill>
              <a:latin typeface="Arial"/>
              <a:ea typeface="Arial"/>
              <a:cs typeface="Arial"/>
              <a:sym typeface="Arial"/>
            </a:endParaRPr>
          </a:p>
        </p:txBody>
      </p:sp>
      <p:pic>
        <p:nvPicPr>
          <p:cNvPr id="142" name="Google Shape;142;p7"/>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143" name="Google Shape;143;p7"/>
          <p:cNvPicPr preferRelativeResize="0"/>
          <p:nvPr/>
        </p:nvPicPr>
        <p:blipFill>
          <a:blip r:embed="rId4">
            <a:alphaModFix/>
          </a:blip>
          <a:stretch>
            <a:fillRect/>
          </a:stretch>
        </p:blipFill>
        <p:spPr>
          <a:xfrm>
            <a:off x="412975" y="967275"/>
            <a:ext cx="2396900" cy="4756176"/>
          </a:xfrm>
          <a:prstGeom prst="rect">
            <a:avLst/>
          </a:prstGeom>
          <a:noFill/>
          <a:ln>
            <a:noFill/>
          </a:ln>
        </p:spPr>
      </p:pic>
      <p:pic>
        <p:nvPicPr>
          <p:cNvPr id="144" name="Google Shape;144;p7"/>
          <p:cNvPicPr preferRelativeResize="0"/>
          <p:nvPr/>
        </p:nvPicPr>
        <p:blipFill>
          <a:blip r:embed="rId5">
            <a:alphaModFix/>
          </a:blip>
          <a:stretch>
            <a:fillRect/>
          </a:stretch>
        </p:blipFill>
        <p:spPr>
          <a:xfrm>
            <a:off x="6588700" y="967275"/>
            <a:ext cx="2435700" cy="4756175"/>
          </a:xfrm>
          <a:prstGeom prst="rect">
            <a:avLst/>
          </a:prstGeom>
          <a:noFill/>
          <a:ln>
            <a:noFill/>
          </a:ln>
        </p:spPr>
      </p:pic>
      <p:sp>
        <p:nvSpPr>
          <p:cNvPr id="145" name="Google Shape;145;p7"/>
          <p:cNvSpPr txBox="1"/>
          <p:nvPr/>
        </p:nvSpPr>
        <p:spPr>
          <a:xfrm>
            <a:off x="2921000" y="3005325"/>
            <a:ext cx="3294000" cy="5541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b="1" lang="en" sz="2400" u="sng">
                <a:solidFill>
                  <a:schemeClr val="dk2"/>
                </a:solidFill>
                <a:latin typeface="Roboto"/>
                <a:ea typeface="Roboto"/>
                <a:cs typeface="Roboto"/>
                <a:sym typeface="Roboto"/>
              </a:rPr>
              <a:t>SIGN UP</a:t>
            </a:r>
            <a:endParaRPr b="1" sz="2400" u="sng">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c948ed5c5b_0_69"/>
          <p:cNvSpPr txBox="1"/>
          <p:nvPr/>
        </p:nvSpPr>
        <p:spPr>
          <a:xfrm>
            <a:off x="-1532225" y="1700450"/>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g2c948ed5c5b_0_69"/>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152" name="Google Shape;152;g2c948ed5c5b_0_69"/>
          <p:cNvSpPr txBox="1"/>
          <p:nvPr/>
        </p:nvSpPr>
        <p:spPr>
          <a:xfrm>
            <a:off x="1824175" y="3034175"/>
            <a:ext cx="3294000" cy="13545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b="1" lang="en" sz="1900" u="sng">
                <a:solidFill>
                  <a:schemeClr val="dk1"/>
                </a:solidFill>
                <a:latin typeface="Roboto"/>
                <a:ea typeface="Roboto"/>
                <a:cs typeface="Roboto"/>
                <a:sym typeface="Roboto"/>
              </a:rPr>
              <a:t>LOG IN</a:t>
            </a:r>
            <a:endParaRPr b="1" sz="1900" u="sng">
              <a:solidFill>
                <a:schemeClr val="dk1"/>
              </a:solidFill>
              <a:latin typeface="Roboto"/>
              <a:ea typeface="Roboto"/>
              <a:cs typeface="Roboto"/>
              <a:sym typeface="Roboto"/>
            </a:endParaRPr>
          </a:p>
          <a:p>
            <a:pPr indent="457200" lvl="0" marL="457200" rtl="0" algn="l">
              <a:spcBef>
                <a:spcPts val="0"/>
              </a:spcBef>
              <a:spcAft>
                <a:spcPts val="0"/>
              </a:spcAft>
              <a:buNone/>
            </a:pPr>
            <a:r>
              <a:rPr b="1" lang="en" sz="1900" u="sng">
                <a:solidFill>
                  <a:schemeClr val="dk1"/>
                </a:solidFill>
                <a:latin typeface="Roboto"/>
                <a:ea typeface="Roboto"/>
                <a:cs typeface="Roboto"/>
                <a:sym typeface="Roboto"/>
              </a:rPr>
              <a:t>NOTIFICATION</a:t>
            </a:r>
            <a:endParaRPr b="1" sz="1900" u="sng">
              <a:solidFill>
                <a:schemeClr val="dk1"/>
              </a:solidFill>
              <a:latin typeface="Roboto"/>
              <a:ea typeface="Roboto"/>
              <a:cs typeface="Roboto"/>
              <a:sym typeface="Roboto"/>
            </a:endParaRPr>
          </a:p>
          <a:p>
            <a:pPr indent="0" lvl="0" marL="914400" rtl="0" algn="l">
              <a:spcBef>
                <a:spcPts val="0"/>
              </a:spcBef>
              <a:spcAft>
                <a:spcPts val="0"/>
              </a:spcAft>
              <a:buNone/>
            </a:pPr>
            <a:r>
              <a:rPr b="1" lang="en" sz="1900" u="sng">
                <a:solidFill>
                  <a:schemeClr val="dk1"/>
                </a:solidFill>
                <a:latin typeface="Roboto"/>
                <a:ea typeface="Roboto"/>
                <a:cs typeface="Roboto"/>
                <a:sym typeface="Roboto"/>
              </a:rPr>
              <a:t>THROUGH</a:t>
            </a:r>
            <a:r>
              <a:rPr b="1" lang="en" sz="1900">
                <a:solidFill>
                  <a:schemeClr val="dk1"/>
                </a:solidFill>
                <a:latin typeface="Roboto"/>
                <a:ea typeface="Roboto"/>
                <a:cs typeface="Roboto"/>
                <a:sym typeface="Roboto"/>
              </a:rPr>
              <a:t>       </a:t>
            </a:r>
            <a:r>
              <a:rPr b="1" lang="en" sz="1900" u="sng">
                <a:solidFill>
                  <a:schemeClr val="dk1"/>
                </a:solidFill>
                <a:latin typeface="Roboto"/>
                <a:ea typeface="Roboto"/>
                <a:cs typeface="Roboto"/>
                <a:sym typeface="Roboto"/>
              </a:rPr>
              <a:t>EMAIL</a:t>
            </a:r>
            <a:endParaRPr b="1" sz="1900" u="sng">
              <a:solidFill>
                <a:schemeClr val="dk1"/>
              </a:solidFill>
              <a:latin typeface="Roboto"/>
              <a:ea typeface="Roboto"/>
              <a:cs typeface="Roboto"/>
              <a:sym typeface="Roboto"/>
            </a:endParaRPr>
          </a:p>
        </p:txBody>
      </p:sp>
      <p:pic>
        <p:nvPicPr>
          <p:cNvPr id="153" name="Google Shape;153;g2c948ed5c5b_0_69"/>
          <p:cNvPicPr preferRelativeResize="0"/>
          <p:nvPr/>
        </p:nvPicPr>
        <p:blipFill>
          <a:blip r:embed="rId4">
            <a:alphaModFix/>
          </a:blip>
          <a:stretch>
            <a:fillRect/>
          </a:stretch>
        </p:blipFill>
        <p:spPr>
          <a:xfrm>
            <a:off x="358359" y="0"/>
            <a:ext cx="2370482" cy="5143499"/>
          </a:xfrm>
          <a:prstGeom prst="rect">
            <a:avLst/>
          </a:prstGeom>
          <a:noFill/>
          <a:ln>
            <a:noFill/>
          </a:ln>
        </p:spPr>
      </p:pic>
      <p:pic>
        <p:nvPicPr>
          <p:cNvPr id="154" name="Google Shape;154;g2c948ed5c5b_0_69"/>
          <p:cNvPicPr preferRelativeResize="0"/>
          <p:nvPr/>
        </p:nvPicPr>
        <p:blipFill>
          <a:blip r:embed="rId5">
            <a:alphaModFix/>
          </a:blip>
          <a:stretch>
            <a:fillRect/>
          </a:stretch>
        </p:blipFill>
        <p:spPr>
          <a:xfrm>
            <a:off x="5042425" y="0"/>
            <a:ext cx="2464200" cy="5070351"/>
          </a:xfrm>
          <a:prstGeom prst="rect">
            <a:avLst/>
          </a:prstGeom>
          <a:noFill/>
          <a:ln>
            <a:noFill/>
          </a:ln>
        </p:spPr>
      </p:pic>
      <p:sp>
        <p:nvSpPr>
          <p:cNvPr id="155" name="Google Shape;155;g2c948ed5c5b_0_69"/>
          <p:cNvSpPr txBox="1"/>
          <p:nvPr/>
        </p:nvSpPr>
        <p:spPr>
          <a:xfrm>
            <a:off x="7666425" y="3034175"/>
            <a:ext cx="1399800" cy="80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u="sng">
                <a:latin typeface="Roboto"/>
                <a:ea typeface="Roboto"/>
                <a:cs typeface="Roboto"/>
                <a:sym typeface="Roboto"/>
              </a:rPr>
              <a:t>PROFILE</a:t>
            </a:r>
            <a:endParaRPr sz="13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2c948ed5c5b_0_32"/>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dk1"/>
                </a:solidFill>
                <a:latin typeface="Roboto"/>
                <a:ea typeface="Roboto"/>
                <a:cs typeface="Roboto"/>
                <a:sym typeface="Roboto"/>
              </a:rPr>
              <a:t>DARK MODE</a:t>
            </a:r>
            <a:endParaRPr b="1" sz="2400" u="sng">
              <a:solidFill>
                <a:schemeClr val="dk1"/>
              </a:solidFill>
              <a:latin typeface="Roboto"/>
              <a:ea typeface="Roboto"/>
              <a:cs typeface="Roboto"/>
              <a:sym typeface="Roboto"/>
            </a:endParaRPr>
          </a:p>
          <a:p>
            <a:pPr indent="0" lvl="0" marL="0" marR="0" rtl="0" algn="l">
              <a:lnSpc>
                <a:spcPct val="115000"/>
              </a:lnSpc>
              <a:spcBef>
                <a:spcPts val="0"/>
              </a:spcBef>
              <a:spcAft>
                <a:spcPts val="0"/>
              </a:spcAft>
              <a:buNone/>
            </a:pPr>
            <a:r>
              <a:t/>
            </a:r>
            <a:endParaRPr b="1" sz="2400" u="sng">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g2c948ed5c5b_0_32"/>
          <p:cNvPicPr preferRelativeResize="0"/>
          <p:nvPr/>
        </p:nvPicPr>
        <p:blipFill>
          <a:blip r:embed="rId3">
            <a:alphaModFix/>
          </a:blip>
          <a:stretch>
            <a:fillRect/>
          </a:stretch>
        </p:blipFill>
        <p:spPr>
          <a:xfrm>
            <a:off x="100200" y="198875"/>
            <a:ext cx="2435000" cy="4745749"/>
          </a:xfrm>
          <a:prstGeom prst="rect">
            <a:avLst/>
          </a:prstGeom>
          <a:noFill/>
          <a:ln>
            <a:noFill/>
          </a:ln>
        </p:spPr>
      </p:pic>
      <p:sp>
        <p:nvSpPr>
          <p:cNvPr id="162" name="Google Shape;162;g2c948ed5c5b_0_32"/>
          <p:cNvSpPr txBox="1"/>
          <p:nvPr/>
        </p:nvSpPr>
        <p:spPr>
          <a:xfrm>
            <a:off x="2828313" y="1705900"/>
            <a:ext cx="1422000" cy="5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chemeClr val="dk1"/>
                </a:solidFill>
                <a:latin typeface="Roboto"/>
                <a:ea typeface="Roboto"/>
                <a:cs typeface="Roboto"/>
                <a:sym typeface="Roboto"/>
              </a:rPr>
              <a:t>DARK MODE</a:t>
            </a:r>
            <a:endParaRPr b="1" sz="2400" u="sng">
              <a:solidFill>
                <a:schemeClr val="dk1"/>
              </a:solidFill>
              <a:latin typeface="Roboto"/>
              <a:ea typeface="Roboto"/>
              <a:cs typeface="Roboto"/>
              <a:sym typeface="Roboto"/>
            </a:endParaRPr>
          </a:p>
        </p:txBody>
      </p:sp>
      <p:pic>
        <p:nvPicPr>
          <p:cNvPr id="163" name="Google Shape;163;g2c948ed5c5b_0_32"/>
          <p:cNvPicPr preferRelativeResize="0"/>
          <p:nvPr/>
        </p:nvPicPr>
        <p:blipFill>
          <a:blip r:embed="rId4">
            <a:alphaModFix/>
          </a:blip>
          <a:stretch>
            <a:fillRect/>
          </a:stretch>
        </p:blipFill>
        <p:spPr>
          <a:xfrm>
            <a:off x="4250325" y="0"/>
            <a:ext cx="2429950" cy="4940250"/>
          </a:xfrm>
          <a:prstGeom prst="rect">
            <a:avLst/>
          </a:prstGeom>
          <a:noFill/>
          <a:ln>
            <a:noFill/>
          </a:ln>
        </p:spPr>
      </p:pic>
      <p:sp>
        <p:nvSpPr>
          <p:cNvPr id="164" name="Google Shape;164;g2c948ed5c5b_0_32"/>
          <p:cNvSpPr txBox="1"/>
          <p:nvPr/>
        </p:nvSpPr>
        <p:spPr>
          <a:xfrm>
            <a:off x="7107700" y="1588350"/>
            <a:ext cx="1544700" cy="9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chemeClr val="dk1"/>
                </a:solidFill>
                <a:latin typeface="Roboto"/>
                <a:ea typeface="Roboto"/>
                <a:cs typeface="Roboto"/>
                <a:sym typeface="Roboto"/>
              </a:rPr>
              <a:t>SCANNING THE BARCODE OF THE PACKET</a:t>
            </a:r>
            <a:endParaRPr b="1" sz="1600" u="sng">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c948ed5c5b_0_20"/>
          <p:cNvSpPr txBox="1"/>
          <p:nvPr>
            <p:ph idx="4294967295" type="title"/>
          </p:nvPr>
        </p:nvSpPr>
        <p:spPr>
          <a:xfrm>
            <a:off x="412975" y="203250"/>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t/>
            </a:r>
            <a:endParaRPr b="1">
              <a:solidFill>
                <a:schemeClr val="lt1"/>
              </a:solidFill>
            </a:endParaRPr>
          </a:p>
        </p:txBody>
      </p:sp>
      <p:sp>
        <p:nvSpPr>
          <p:cNvPr id="170" name="Google Shape;170;g2c948ed5c5b_0_20"/>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g2c948ed5c5b_0_20"/>
          <p:cNvPicPr preferRelativeResize="0"/>
          <p:nvPr/>
        </p:nvPicPr>
        <p:blipFill>
          <a:blip r:embed="rId3">
            <a:alphaModFix/>
          </a:blip>
          <a:stretch>
            <a:fillRect/>
          </a:stretch>
        </p:blipFill>
        <p:spPr>
          <a:xfrm>
            <a:off x="173188" y="72550"/>
            <a:ext cx="2421224" cy="5143500"/>
          </a:xfrm>
          <a:prstGeom prst="rect">
            <a:avLst/>
          </a:prstGeom>
          <a:noFill/>
          <a:ln>
            <a:noFill/>
          </a:ln>
        </p:spPr>
      </p:pic>
      <p:sp>
        <p:nvSpPr>
          <p:cNvPr id="172" name="Google Shape;172;g2c948ed5c5b_0_20"/>
          <p:cNvSpPr txBox="1"/>
          <p:nvPr/>
        </p:nvSpPr>
        <p:spPr>
          <a:xfrm>
            <a:off x="2918125" y="1997375"/>
            <a:ext cx="1111200" cy="9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u="sng">
                <a:solidFill>
                  <a:schemeClr val="dk1"/>
                </a:solidFill>
                <a:latin typeface="Roboto"/>
                <a:ea typeface="Roboto"/>
                <a:cs typeface="Roboto"/>
                <a:sym typeface="Roboto"/>
              </a:rPr>
              <a:t>Adding the product into the list</a:t>
            </a:r>
            <a:endParaRPr b="1" sz="1300" u="sng">
              <a:solidFill>
                <a:schemeClr val="dk1"/>
              </a:solidFill>
              <a:latin typeface="Roboto"/>
              <a:ea typeface="Roboto"/>
              <a:cs typeface="Roboto"/>
              <a:sym typeface="Roboto"/>
            </a:endParaRPr>
          </a:p>
        </p:txBody>
      </p:sp>
      <p:pic>
        <p:nvPicPr>
          <p:cNvPr id="173" name="Google Shape;173;g2c948ed5c5b_0_20"/>
          <p:cNvPicPr preferRelativeResize="0"/>
          <p:nvPr/>
        </p:nvPicPr>
        <p:blipFill rotWithShape="1">
          <a:blip r:embed="rId4">
            <a:alphaModFix/>
          </a:blip>
          <a:srcRect b="0" l="0" r="0" t="3947"/>
          <a:stretch/>
        </p:blipFill>
        <p:spPr>
          <a:xfrm>
            <a:off x="4353050" y="203250"/>
            <a:ext cx="2314575" cy="4940252"/>
          </a:xfrm>
          <a:prstGeom prst="rect">
            <a:avLst/>
          </a:prstGeom>
          <a:noFill/>
          <a:ln>
            <a:noFill/>
          </a:ln>
        </p:spPr>
      </p:pic>
      <p:sp>
        <p:nvSpPr>
          <p:cNvPr id="174" name="Google Shape;174;g2c948ed5c5b_0_20"/>
          <p:cNvSpPr txBox="1"/>
          <p:nvPr/>
        </p:nvSpPr>
        <p:spPr>
          <a:xfrm>
            <a:off x="7043350" y="1948775"/>
            <a:ext cx="1055400" cy="7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Nutrients level of the food</a:t>
            </a:r>
            <a:endParaRPr b="1" u="sng">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c948ed5c5b_0_88"/>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g2c948ed5c5b_0_88"/>
          <p:cNvPicPr preferRelativeResize="0"/>
          <p:nvPr/>
        </p:nvPicPr>
        <p:blipFill>
          <a:blip r:embed="rId3">
            <a:alphaModFix/>
          </a:blip>
          <a:stretch>
            <a:fillRect/>
          </a:stretch>
        </p:blipFill>
        <p:spPr>
          <a:xfrm>
            <a:off x="358356" y="0"/>
            <a:ext cx="2474089" cy="5143500"/>
          </a:xfrm>
          <a:prstGeom prst="rect">
            <a:avLst/>
          </a:prstGeom>
          <a:noFill/>
          <a:ln>
            <a:noFill/>
          </a:ln>
        </p:spPr>
      </p:pic>
      <p:pic>
        <p:nvPicPr>
          <p:cNvPr id="181" name="Google Shape;181;g2c948ed5c5b_0_88"/>
          <p:cNvPicPr preferRelativeResize="0"/>
          <p:nvPr/>
        </p:nvPicPr>
        <p:blipFill>
          <a:blip r:embed="rId4">
            <a:alphaModFix/>
          </a:blip>
          <a:stretch>
            <a:fillRect/>
          </a:stretch>
        </p:blipFill>
        <p:spPr>
          <a:xfrm>
            <a:off x="6139921" y="0"/>
            <a:ext cx="2426908" cy="5143501"/>
          </a:xfrm>
          <a:prstGeom prst="rect">
            <a:avLst/>
          </a:prstGeom>
          <a:noFill/>
          <a:ln>
            <a:noFill/>
          </a:ln>
        </p:spPr>
      </p:pic>
      <p:sp>
        <p:nvSpPr>
          <p:cNvPr id="182" name="Google Shape;182;g2c948ed5c5b_0_88"/>
          <p:cNvSpPr txBox="1"/>
          <p:nvPr/>
        </p:nvSpPr>
        <p:spPr>
          <a:xfrm>
            <a:off x="3334950" y="1794300"/>
            <a:ext cx="2474100" cy="13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u="sng">
                <a:solidFill>
                  <a:schemeClr val="dk1"/>
                </a:solidFill>
                <a:latin typeface="Roboto"/>
                <a:ea typeface="Roboto"/>
                <a:cs typeface="Roboto"/>
                <a:sym typeface="Roboto"/>
              </a:rPr>
              <a:t>NUTRITION FACTS</a:t>
            </a:r>
            <a:endParaRPr b="1" sz="1500" u="sng">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c948ed5c5b_0_14"/>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BAD NUTRITION QUALITY</a:t>
            </a:r>
            <a:endParaRPr/>
          </a:p>
        </p:txBody>
      </p:sp>
      <p:pic>
        <p:nvPicPr>
          <p:cNvPr id="188" name="Google Shape;188;g2c948ed5c5b_0_14"/>
          <p:cNvPicPr preferRelativeResize="0"/>
          <p:nvPr/>
        </p:nvPicPr>
        <p:blipFill>
          <a:blip r:embed="rId3">
            <a:alphaModFix/>
          </a:blip>
          <a:stretch>
            <a:fillRect/>
          </a:stretch>
        </p:blipFill>
        <p:spPr>
          <a:xfrm>
            <a:off x="401605" y="75200"/>
            <a:ext cx="2455439" cy="5143499"/>
          </a:xfrm>
          <a:prstGeom prst="rect">
            <a:avLst/>
          </a:prstGeom>
          <a:noFill/>
          <a:ln>
            <a:noFill/>
          </a:ln>
        </p:spPr>
      </p:pic>
      <p:pic>
        <p:nvPicPr>
          <p:cNvPr id="189" name="Google Shape;189;g2c948ed5c5b_0_14"/>
          <p:cNvPicPr preferRelativeResize="0"/>
          <p:nvPr/>
        </p:nvPicPr>
        <p:blipFill>
          <a:blip r:embed="rId4">
            <a:alphaModFix/>
          </a:blip>
          <a:stretch>
            <a:fillRect/>
          </a:stretch>
        </p:blipFill>
        <p:spPr>
          <a:xfrm>
            <a:off x="5125486" y="75200"/>
            <a:ext cx="2380778" cy="5143500"/>
          </a:xfrm>
          <a:prstGeom prst="rect">
            <a:avLst/>
          </a:prstGeom>
          <a:noFill/>
          <a:ln>
            <a:noFill/>
          </a:ln>
        </p:spPr>
      </p:pic>
      <p:sp>
        <p:nvSpPr>
          <p:cNvPr id="190" name="Google Shape;190;g2c948ed5c5b_0_14"/>
          <p:cNvSpPr txBox="1"/>
          <p:nvPr/>
        </p:nvSpPr>
        <p:spPr>
          <a:xfrm>
            <a:off x="401600" y="1524000"/>
            <a:ext cx="1866300" cy="13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chemeClr val="dk1"/>
              </a:solidFill>
              <a:latin typeface="Roboto"/>
              <a:ea typeface="Roboto"/>
              <a:cs typeface="Roboto"/>
              <a:sym typeface="Roboto"/>
            </a:endParaRPr>
          </a:p>
        </p:txBody>
      </p:sp>
      <p:sp>
        <p:nvSpPr>
          <p:cNvPr id="191" name="Google Shape;191;g2c948ed5c5b_0_14"/>
          <p:cNvSpPr txBox="1"/>
          <p:nvPr/>
        </p:nvSpPr>
        <p:spPr>
          <a:xfrm>
            <a:off x="7429500" y="1691325"/>
            <a:ext cx="40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INGREDIENTS</a:t>
            </a:r>
            <a:endParaRPr b="1" u="sng">
              <a:solidFill>
                <a:schemeClr val="dk1"/>
              </a:solidFill>
              <a:latin typeface="Roboto"/>
              <a:ea typeface="Roboto"/>
              <a:cs typeface="Roboto"/>
              <a:sym typeface="Roboto"/>
            </a:endParaRPr>
          </a:p>
        </p:txBody>
      </p:sp>
      <p:sp>
        <p:nvSpPr>
          <p:cNvPr id="192" name="Google Shape;192;g2c948ed5c5b_0_14"/>
          <p:cNvSpPr txBox="1"/>
          <p:nvPr/>
        </p:nvSpPr>
        <p:spPr>
          <a:xfrm>
            <a:off x="3130375" y="1691325"/>
            <a:ext cx="1441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BAD NUTRITION QUALITY</a:t>
            </a:r>
            <a:endParaRPr sz="13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c948ed5c5b_0_100"/>
          <p:cNvSpPr txBox="1"/>
          <p:nvPr/>
        </p:nvSpPr>
        <p:spPr>
          <a:xfrm>
            <a:off x="401600" y="1524000"/>
            <a:ext cx="1866300" cy="13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chemeClr val="dk1"/>
              </a:solidFill>
              <a:latin typeface="Roboto"/>
              <a:ea typeface="Roboto"/>
              <a:cs typeface="Roboto"/>
              <a:sym typeface="Roboto"/>
            </a:endParaRPr>
          </a:p>
        </p:txBody>
      </p:sp>
      <p:sp>
        <p:nvSpPr>
          <p:cNvPr id="198" name="Google Shape;198;g2c948ed5c5b_0_100"/>
          <p:cNvSpPr txBox="1"/>
          <p:nvPr/>
        </p:nvSpPr>
        <p:spPr>
          <a:xfrm>
            <a:off x="7429500" y="1691325"/>
            <a:ext cx="40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u="sng">
              <a:solidFill>
                <a:schemeClr val="dk1"/>
              </a:solidFill>
              <a:latin typeface="Roboto"/>
              <a:ea typeface="Roboto"/>
              <a:cs typeface="Roboto"/>
              <a:sym typeface="Roboto"/>
            </a:endParaRPr>
          </a:p>
        </p:txBody>
      </p:sp>
      <p:sp>
        <p:nvSpPr>
          <p:cNvPr id="199" name="Google Shape;199;g2c948ed5c5b_0_100"/>
          <p:cNvSpPr txBox="1"/>
          <p:nvPr/>
        </p:nvSpPr>
        <p:spPr>
          <a:xfrm>
            <a:off x="2808600" y="1691325"/>
            <a:ext cx="1441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Ultra processed foods</a:t>
            </a:r>
            <a:endParaRPr sz="1300">
              <a:solidFill>
                <a:schemeClr val="dk2"/>
              </a:solidFill>
              <a:latin typeface="Roboto"/>
              <a:ea typeface="Roboto"/>
              <a:cs typeface="Roboto"/>
              <a:sym typeface="Roboto"/>
            </a:endParaRPr>
          </a:p>
        </p:txBody>
      </p:sp>
      <p:pic>
        <p:nvPicPr>
          <p:cNvPr id="200" name="Google Shape;200;g2c948ed5c5b_0_100"/>
          <p:cNvPicPr preferRelativeResize="0"/>
          <p:nvPr/>
        </p:nvPicPr>
        <p:blipFill>
          <a:blip r:embed="rId3">
            <a:alphaModFix/>
          </a:blip>
          <a:stretch>
            <a:fillRect/>
          </a:stretch>
        </p:blipFill>
        <p:spPr>
          <a:xfrm>
            <a:off x="322580" y="75200"/>
            <a:ext cx="2371939" cy="5143499"/>
          </a:xfrm>
          <a:prstGeom prst="rect">
            <a:avLst/>
          </a:prstGeom>
          <a:noFill/>
          <a:ln>
            <a:noFill/>
          </a:ln>
        </p:spPr>
      </p:pic>
      <p:pic>
        <p:nvPicPr>
          <p:cNvPr id="201" name="Google Shape;201;g2c948ed5c5b_0_100"/>
          <p:cNvPicPr preferRelativeResize="0"/>
          <p:nvPr/>
        </p:nvPicPr>
        <p:blipFill>
          <a:blip r:embed="rId4">
            <a:alphaModFix/>
          </a:blip>
          <a:stretch>
            <a:fillRect/>
          </a:stretch>
        </p:blipFill>
        <p:spPr>
          <a:xfrm>
            <a:off x="6279300" y="152400"/>
            <a:ext cx="2256451"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c948ed5c5b_0_111"/>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c948ed5c5b_0_111"/>
          <p:cNvSpPr txBox="1"/>
          <p:nvPr/>
        </p:nvSpPr>
        <p:spPr>
          <a:xfrm>
            <a:off x="401600" y="1524000"/>
            <a:ext cx="1866300" cy="13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chemeClr val="dk1"/>
              </a:solidFill>
              <a:latin typeface="Roboto"/>
              <a:ea typeface="Roboto"/>
              <a:cs typeface="Roboto"/>
              <a:sym typeface="Roboto"/>
            </a:endParaRPr>
          </a:p>
        </p:txBody>
      </p:sp>
      <p:sp>
        <p:nvSpPr>
          <p:cNvPr id="208" name="Google Shape;208;g2c948ed5c5b_0_111"/>
          <p:cNvSpPr txBox="1"/>
          <p:nvPr/>
        </p:nvSpPr>
        <p:spPr>
          <a:xfrm>
            <a:off x="7429500" y="1691325"/>
            <a:ext cx="40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u="sng">
              <a:solidFill>
                <a:schemeClr val="dk1"/>
              </a:solidFill>
              <a:latin typeface="Roboto"/>
              <a:ea typeface="Roboto"/>
              <a:cs typeface="Roboto"/>
              <a:sym typeface="Roboto"/>
            </a:endParaRPr>
          </a:p>
        </p:txBody>
      </p:sp>
      <p:sp>
        <p:nvSpPr>
          <p:cNvPr id="209" name="Google Shape;209;g2c948ed5c5b_0_111"/>
          <p:cNvSpPr txBox="1"/>
          <p:nvPr/>
        </p:nvSpPr>
        <p:spPr>
          <a:xfrm>
            <a:off x="3130375" y="1691325"/>
            <a:ext cx="1441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Additives</a:t>
            </a:r>
            <a:endParaRPr sz="1300">
              <a:solidFill>
                <a:schemeClr val="dk2"/>
              </a:solidFill>
              <a:latin typeface="Roboto"/>
              <a:ea typeface="Roboto"/>
              <a:cs typeface="Roboto"/>
              <a:sym typeface="Roboto"/>
            </a:endParaRPr>
          </a:p>
        </p:txBody>
      </p:sp>
      <p:pic>
        <p:nvPicPr>
          <p:cNvPr id="210" name="Google Shape;210;g2c948ed5c5b_0_111"/>
          <p:cNvPicPr preferRelativeResize="0"/>
          <p:nvPr/>
        </p:nvPicPr>
        <p:blipFill>
          <a:blip r:embed="rId3">
            <a:alphaModFix/>
          </a:blip>
          <a:stretch>
            <a:fillRect/>
          </a:stretch>
        </p:blipFill>
        <p:spPr>
          <a:xfrm>
            <a:off x="401610" y="75200"/>
            <a:ext cx="2437430" cy="5143501"/>
          </a:xfrm>
          <a:prstGeom prst="rect">
            <a:avLst/>
          </a:prstGeom>
          <a:noFill/>
          <a:ln>
            <a:noFill/>
          </a:ln>
        </p:spPr>
      </p:pic>
      <p:pic>
        <p:nvPicPr>
          <p:cNvPr id="211" name="Google Shape;211;g2c948ed5c5b_0_111"/>
          <p:cNvPicPr preferRelativeResize="0"/>
          <p:nvPr/>
        </p:nvPicPr>
        <p:blipFill>
          <a:blip r:embed="rId4">
            <a:alphaModFix/>
          </a:blip>
          <a:stretch>
            <a:fillRect/>
          </a:stretch>
        </p:blipFill>
        <p:spPr>
          <a:xfrm>
            <a:off x="6441295" y="0"/>
            <a:ext cx="234436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c948ed5c5b_0_122"/>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BAD NUTRITION QUALITY</a:t>
            </a:r>
            <a:endParaRPr/>
          </a:p>
        </p:txBody>
      </p:sp>
      <p:pic>
        <p:nvPicPr>
          <p:cNvPr id="217" name="Google Shape;217;g2c948ed5c5b_0_122"/>
          <p:cNvPicPr preferRelativeResize="0"/>
          <p:nvPr/>
        </p:nvPicPr>
        <p:blipFill>
          <a:blip r:embed="rId3">
            <a:alphaModFix/>
          </a:blip>
          <a:stretch>
            <a:fillRect/>
          </a:stretch>
        </p:blipFill>
        <p:spPr>
          <a:xfrm>
            <a:off x="5125486" y="75200"/>
            <a:ext cx="2380778" cy="5143500"/>
          </a:xfrm>
          <a:prstGeom prst="rect">
            <a:avLst/>
          </a:prstGeom>
          <a:noFill/>
          <a:ln>
            <a:noFill/>
          </a:ln>
        </p:spPr>
      </p:pic>
      <p:sp>
        <p:nvSpPr>
          <p:cNvPr id="218" name="Google Shape;218;g2c948ed5c5b_0_122"/>
          <p:cNvSpPr txBox="1"/>
          <p:nvPr/>
        </p:nvSpPr>
        <p:spPr>
          <a:xfrm>
            <a:off x="401600" y="1524000"/>
            <a:ext cx="1866300" cy="13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chemeClr val="dk1"/>
              </a:solidFill>
              <a:latin typeface="Roboto"/>
              <a:ea typeface="Roboto"/>
              <a:cs typeface="Roboto"/>
              <a:sym typeface="Roboto"/>
            </a:endParaRPr>
          </a:p>
        </p:txBody>
      </p:sp>
      <p:sp>
        <p:nvSpPr>
          <p:cNvPr id="219" name="Google Shape;219;g2c948ed5c5b_0_122"/>
          <p:cNvSpPr txBox="1"/>
          <p:nvPr/>
        </p:nvSpPr>
        <p:spPr>
          <a:xfrm>
            <a:off x="7429500" y="1691325"/>
            <a:ext cx="144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WE CAN SEARCH THE PRODUCTS </a:t>
            </a:r>
            <a:endParaRPr b="1" u="sng">
              <a:solidFill>
                <a:schemeClr val="dk1"/>
              </a:solidFill>
              <a:latin typeface="Roboto"/>
              <a:ea typeface="Roboto"/>
              <a:cs typeface="Roboto"/>
              <a:sym typeface="Roboto"/>
            </a:endParaRPr>
          </a:p>
        </p:txBody>
      </p:sp>
      <p:sp>
        <p:nvSpPr>
          <p:cNvPr id="220" name="Google Shape;220;g2c948ed5c5b_0_122"/>
          <p:cNvSpPr txBox="1"/>
          <p:nvPr/>
        </p:nvSpPr>
        <p:spPr>
          <a:xfrm>
            <a:off x="3130375" y="1691325"/>
            <a:ext cx="1441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ALL VIEWED PRODUCTS</a:t>
            </a:r>
            <a:endParaRPr sz="1300">
              <a:solidFill>
                <a:schemeClr val="dk2"/>
              </a:solidFill>
              <a:latin typeface="Roboto"/>
              <a:ea typeface="Roboto"/>
              <a:cs typeface="Roboto"/>
              <a:sym typeface="Roboto"/>
            </a:endParaRPr>
          </a:p>
        </p:txBody>
      </p:sp>
      <p:pic>
        <p:nvPicPr>
          <p:cNvPr id="221" name="Google Shape;221;g2c948ed5c5b_0_122"/>
          <p:cNvPicPr preferRelativeResize="0"/>
          <p:nvPr/>
        </p:nvPicPr>
        <p:blipFill>
          <a:blip r:embed="rId4">
            <a:alphaModFix/>
          </a:blip>
          <a:stretch>
            <a:fillRect/>
          </a:stretch>
        </p:blipFill>
        <p:spPr>
          <a:xfrm>
            <a:off x="401596" y="-56875"/>
            <a:ext cx="2448358" cy="5143499"/>
          </a:xfrm>
          <a:prstGeom prst="rect">
            <a:avLst/>
          </a:prstGeom>
          <a:noFill/>
          <a:ln>
            <a:noFill/>
          </a:ln>
        </p:spPr>
      </p:pic>
      <p:pic>
        <p:nvPicPr>
          <p:cNvPr id="222" name="Google Shape;222;g2c948ed5c5b_0_122"/>
          <p:cNvPicPr preferRelativeResize="0"/>
          <p:nvPr/>
        </p:nvPicPr>
        <p:blipFill>
          <a:blip r:embed="rId5">
            <a:alphaModFix/>
          </a:blip>
          <a:stretch>
            <a:fillRect/>
          </a:stretch>
        </p:blipFill>
        <p:spPr>
          <a:xfrm>
            <a:off x="4965046" y="75200"/>
            <a:ext cx="2464458" cy="5143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c948ed5c5b_0_133"/>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BAD NUTRITION QUALITY</a:t>
            </a:r>
            <a:endParaRPr/>
          </a:p>
        </p:txBody>
      </p:sp>
      <p:pic>
        <p:nvPicPr>
          <p:cNvPr id="228" name="Google Shape;228;g2c948ed5c5b_0_133"/>
          <p:cNvPicPr preferRelativeResize="0"/>
          <p:nvPr/>
        </p:nvPicPr>
        <p:blipFill>
          <a:blip r:embed="rId3">
            <a:alphaModFix/>
          </a:blip>
          <a:stretch>
            <a:fillRect/>
          </a:stretch>
        </p:blipFill>
        <p:spPr>
          <a:xfrm>
            <a:off x="5125486" y="75200"/>
            <a:ext cx="2380778" cy="5143500"/>
          </a:xfrm>
          <a:prstGeom prst="rect">
            <a:avLst/>
          </a:prstGeom>
          <a:noFill/>
          <a:ln>
            <a:noFill/>
          </a:ln>
        </p:spPr>
      </p:pic>
      <p:sp>
        <p:nvSpPr>
          <p:cNvPr id="229" name="Google Shape;229;g2c948ed5c5b_0_133"/>
          <p:cNvSpPr txBox="1"/>
          <p:nvPr/>
        </p:nvSpPr>
        <p:spPr>
          <a:xfrm>
            <a:off x="401600" y="1524000"/>
            <a:ext cx="1866300" cy="13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chemeClr val="dk1"/>
              </a:solidFill>
              <a:latin typeface="Roboto"/>
              <a:ea typeface="Roboto"/>
              <a:cs typeface="Roboto"/>
              <a:sym typeface="Roboto"/>
            </a:endParaRPr>
          </a:p>
        </p:txBody>
      </p:sp>
      <p:sp>
        <p:nvSpPr>
          <p:cNvPr id="230" name="Google Shape;230;g2c948ed5c5b_0_133"/>
          <p:cNvSpPr txBox="1"/>
          <p:nvPr/>
        </p:nvSpPr>
        <p:spPr>
          <a:xfrm>
            <a:off x="7429500" y="1691325"/>
            <a:ext cx="144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WE CAN SEARCH THE PRODUCTS </a:t>
            </a:r>
            <a:endParaRPr b="1" u="sng">
              <a:solidFill>
                <a:schemeClr val="dk1"/>
              </a:solidFill>
              <a:latin typeface="Roboto"/>
              <a:ea typeface="Roboto"/>
              <a:cs typeface="Roboto"/>
              <a:sym typeface="Roboto"/>
            </a:endParaRPr>
          </a:p>
        </p:txBody>
      </p:sp>
      <p:sp>
        <p:nvSpPr>
          <p:cNvPr id="231" name="Google Shape;231;g2c948ed5c5b_0_133"/>
          <p:cNvSpPr txBox="1"/>
          <p:nvPr/>
        </p:nvSpPr>
        <p:spPr>
          <a:xfrm>
            <a:off x="3130375" y="1691325"/>
            <a:ext cx="1441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dk1"/>
                </a:solidFill>
                <a:latin typeface="Roboto"/>
                <a:ea typeface="Roboto"/>
                <a:cs typeface="Roboto"/>
                <a:sym typeface="Roboto"/>
              </a:rPr>
              <a:t>FOOD PREFERENCES</a:t>
            </a:r>
            <a:endParaRPr sz="1300">
              <a:solidFill>
                <a:schemeClr val="dk2"/>
              </a:solidFill>
              <a:latin typeface="Roboto"/>
              <a:ea typeface="Roboto"/>
              <a:cs typeface="Roboto"/>
              <a:sym typeface="Roboto"/>
            </a:endParaRPr>
          </a:p>
        </p:txBody>
      </p:sp>
      <p:pic>
        <p:nvPicPr>
          <p:cNvPr id="232" name="Google Shape;232;g2c948ed5c5b_0_133"/>
          <p:cNvPicPr preferRelativeResize="0"/>
          <p:nvPr/>
        </p:nvPicPr>
        <p:blipFill>
          <a:blip r:embed="rId4">
            <a:alphaModFix/>
          </a:blip>
          <a:stretch>
            <a:fillRect/>
          </a:stretch>
        </p:blipFill>
        <p:spPr>
          <a:xfrm>
            <a:off x="401596" y="-56875"/>
            <a:ext cx="2448358" cy="5143499"/>
          </a:xfrm>
          <a:prstGeom prst="rect">
            <a:avLst/>
          </a:prstGeom>
          <a:noFill/>
          <a:ln>
            <a:noFill/>
          </a:ln>
        </p:spPr>
      </p:pic>
      <p:pic>
        <p:nvPicPr>
          <p:cNvPr id="233" name="Google Shape;233;g2c948ed5c5b_0_133"/>
          <p:cNvPicPr preferRelativeResize="0"/>
          <p:nvPr/>
        </p:nvPicPr>
        <p:blipFill>
          <a:blip r:embed="rId5">
            <a:alphaModFix/>
          </a:blip>
          <a:stretch>
            <a:fillRect/>
          </a:stretch>
        </p:blipFill>
        <p:spPr>
          <a:xfrm>
            <a:off x="4965046" y="75200"/>
            <a:ext cx="2464458" cy="5143499"/>
          </a:xfrm>
          <a:prstGeom prst="rect">
            <a:avLst/>
          </a:prstGeom>
          <a:noFill/>
          <a:ln>
            <a:noFill/>
          </a:ln>
        </p:spPr>
      </p:pic>
      <p:pic>
        <p:nvPicPr>
          <p:cNvPr id="234" name="Google Shape;234;g2c948ed5c5b_0_133"/>
          <p:cNvPicPr preferRelativeResize="0"/>
          <p:nvPr/>
        </p:nvPicPr>
        <p:blipFill>
          <a:blip r:embed="rId6">
            <a:alphaModFix/>
          </a:blip>
          <a:stretch>
            <a:fillRect/>
          </a:stretch>
        </p:blipFill>
        <p:spPr>
          <a:xfrm>
            <a:off x="407578" y="-113750"/>
            <a:ext cx="2436394"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311700" y="364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00"/>
                </a:solidFill>
              </a:rPr>
              <a:t>Content</a:t>
            </a:r>
            <a:endParaRPr>
              <a:solidFill>
                <a:srgbClr val="FFFF00"/>
              </a:solidFill>
            </a:endParaRPr>
          </a:p>
        </p:txBody>
      </p:sp>
      <p:sp>
        <p:nvSpPr>
          <p:cNvPr id="66" name="Google Shape;66;p2"/>
          <p:cNvSpPr txBox="1"/>
          <p:nvPr>
            <p:ph idx="1" type="body"/>
          </p:nvPr>
        </p:nvSpPr>
        <p:spPr>
          <a:xfrm>
            <a:off x="311725" y="1291450"/>
            <a:ext cx="8279100" cy="38520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Introduction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Introduction to Project</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Problem Statement</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Objectives </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Features of the app</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Requirements </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Literature Survey</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Implementation</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Future Scope</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Conclusion </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References</a:t>
            </a:r>
            <a:endParaRPr sz="1600">
              <a:solidFill>
                <a:srgbClr val="000000"/>
              </a:solidFill>
            </a:endParaRPr>
          </a:p>
          <a:p>
            <a:pPr indent="-228600" lvl="0" marL="457200" rtl="0" algn="l">
              <a:lnSpc>
                <a:spcPct val="115000"/>
              </a:lnSpc>
              <a:spcBef>
                <a:spcPts val="0"/>
              </a:spcBef>
              <a:spcAft>
                <a:spcPts val="0"/>
              </a:spcAft>
              <a:buSzPts val="1300"/>
              <a:buNone/>
            </a:pPr>
            <a:r>
              <a:t/>
            </a:r>
            <a:endParaRPr sz="1600">
              <a:solidFill>
                <a:srgbClr val="000000"/>
              </a:solidFill>
            </a:endParaRPr>
          </a:p>
          <a:p>
            <a:pPr indent="-311150" lvl="0" marL="457200" rtl="0" algn="l">
              <a:lnSpc>
                <a:spcPct val="115000"/>
              </a:lnSpc>
              <a:spcBef>
                <a:spcPts val="0"/>
              </a:spcBef>
              <a:spcAft>
                <a:spcPts val="0"/>
              </a:spcAft>
              <a:buSzPts val="1300"/>
              <a:buNone/>
            </a:pPr>
            <a:r>
              <a:t/>
            </a:r>
            <a:endParaRPr sz="1600">
              <a:solidFill>
                <a:srgbClr val="000000"/>
              </a:solidFill>
            </a:endParaRPr>
          </a:p>
          <a:p>
            <a:pPr indent="-228600" lvl="0" marL="457200" rtl="0" algn="l">
              <a:lnSpc>
                <a:spcPct val="115000"/>
              </a:lnSpc>
              <a:spcBef>
                <a:spcPts val="0"/>
              </a:spcBef>
              <a:spcAft>
                <a:spcPts val="0"/>
              </a:spcAft>
              <a:buSzPts val="1300"/>
              <a:buNone/>
            </a:pPr>
            <a:r>
              <a:t/>
            </a:r>
            <a:endParaRPr sz="1600">
              <a:solidFill>
                <a:srgbClr val="000000"/>
              </a:solidFill>
            </a:endParaRPr>
          </a:p>
        </p:txBody>
      </p:sp>
      <p:pic>
        <p:nvPicPr>
          <p:cNvPr id="67" name="Google Shape;67;p2"/>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g2c8906fa0d1_0_78"/>
          <p:cNvPicPr preferRelativeResize="0"/>
          <p:nvPr/>
        </p:nvPicPr>
        <p:blipFill rotWithShape="1">
          <a:blip r:embed="rId3">
            <a:alphaModFix/>
          </a:blip>
          <a:srcRect b="0" l="0" r="0" t="26562"/>
          <a:stretch/>
        </p:blipFill>
        <p:spPr>
          <a:xfrm>
            <a:off x="1733400" y="1441550"/>
            <a:ext cx="5677199" cy="3553524"/>
          </a:xfrm>
          <a:prstGeom prst="rect">
            <a:avLst/>
          </a:prstGeom>
          <a:noFill/>
          <a:ln>
            <a:noFill/>
          </a:ln>
        </p:spPr>
      </p:pic>
      <p:sp>
        <p:nvSpPr>
          <p:cNvPr id="240" name="Google Shape;240;g2c8906fa0d1_0_7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solidFill>
                  <a:srgbClr val="FFFF00"/>
                </a:solidFill>
              </a:rPr>
              <a:t>F           				Future Scope</a:t>
            </a:r>
            <a:endParaRPr>
              <a:solidFill>
                <a:srgbClr val="FFFF00"/>
              </a:solidFill>
            </a:endParaRPr>
          </a:p>
        </p:txBody>
      </p:sp>
      <p:pic>
        <p:nvPicPr>
          <p:cNvPr id="241" name="Google Shape;241;g2c8906fa0d1_0_78"/>
          <p:cNvPicPr preferRelativeResize="0"/>
          <p:nvPr/>
        </p:nvPicPr>
        <p:blipFill rotWithShape="1">
          <a:blip r:embed="rId4">
            <a:alphaModFix/>
          </a:blip>
          <a:srcRect b="0" l="0" r="0" t="0"/>
          <a:stretch/>
        </p:blipFill>
        <p:spPr>
          <a:xfrm>
            <a:off x="412975" y="89123"/>
            <a:ext cx="681075" cy="1099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00"/>
                </a:solidFill>
              </a:rPr>
              <a:t>Conclusion</a:t>
            </a:r>
            <a:endParaRPr b="1">
              <a:solidFill>
                <a:srgbClr val="FFFF00"/>
              </a:solidFill>
            </a:endParaRPr>
          </a:p>
        </p:txBody>
      </p:sp>
      <p:sp>
        <p:nvSpPr>
          <p:cNvPr id="247" name="Google Shape;247;p11"/>
          <p:cNvSpPr txBox="1"/>
          <p:nvPr/>
        </p:nvSpPr>
        <p:spPr>
          <a:xfrm>
            <a:off x="3274175" y="1050550"/>
            <a:ext cx="6717900" cy="78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248" name="Google Shape;248;p11"/>
          <p:cNvPicPr preferRelativeResize="0"/>
          <p:nvPr/>
        </p:nvPicPr>
        <p:blipFill rotWithShape="1">
          <a:blip r:embed="rId3">
            <a:alphaModFix/>
          </a:blip>
          <a:srcRect b="0" l="0" r="0" t="0"/>
          <a:stretch/>
        </p:blipFill>
        <p:spPr>
          <a:xfrm>
            <a:off x="412975" y="89123"/>
            <a:ext cx="681075" cy="1099625"/>
          </a:xfrm>
          <a:prstGeom prst="rect">
            <a:avLst/>
          </a:prstGeom>
          <a:noFill/>
          <a:ln>
            <a:noFill/>
          </a:ln>
        </p:spPr>
      </p:pic>
      <p:sp>
        <p:nvSpPr>
          <p:cNvPr id="249" name="Google Shape;249;p11"/>
          <p:cNvSpPr txBox="1"/>
          <p:nvPr/>
        </p:nvSpPr>
        <p:spPr>
          <a:xfrm>
            <a:off x="778225" y="1834450"/>
            <a:ext cx="7587600" cy="307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500"/>
              <a:buFont typeface="Arial"/>
              <a:buNone/>
            </a:pPr>
            <a:r>
              <a:rPr lang="en" sz="1500"/>
              <a:t>The Open Food Facts app epitomizes a transformative force in the domain of food transparency and consumer empowerment. Its collaborative framework, fueled by user-generated data, furnishes consumers with a comprehensive repository of information on food products, spanning nutritional content, ingredients, and allergens. This wealth of knowledge not only facilitates informed decision-making but also fosters a culture of healthier dietary choices. Moreover, the app's influence extends beyond individual consumers, serving as a catalyst for greater transparency within the food industry by holding producers accountable for their products' labeling and composition. As a result, the Open Food Facts app stands as a beacon of transparency and empowerment, poised to catalyze positive change in food consumption habits and industry practices.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b712484808_0_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00"/>
                </a:solidFill>
              </a:rPr>
              <a:t>References</a:t>
            </a:r>
            <a:endParaRPr b="1">
              <a:solidFill>
                <a:srgbClr val="FFFF00"/>
              </a:solidFill>
            </a:endParaRPr>
          </a:p>
        </p:txBody>
      </p:sp>
      <p:pic>
        <p:nvPicPr>
          <p:cNvPr id="255" name="Google Shape;255;g2b712484808_0_3"/>
          <p:cNvPicPr preferRelativeResize="0"/>
          <p:nvPr/>
        </p:nvPicPr>
        <p:blipFill rotWithShape="1">
          <a:blip r:embed="rId3">
            <a:alphaModFix/>
          </a:blip>
          <a:srcRect b="0" l="0" r="0" t="0"/>
          <a:stretch/>
        </p:blipFill>
        <p:spPr>
          <a:xfrm>
            <a:off x="412975" y="89123"/>
            <a:ext cx="681075" cy="1099625"/>
          </a:xfrm>
          <a:prstGeom prst="rect">
            <a:avLst/>
          </a:prstGeom>
          <a:noFill/>
          <a:ln>
            <a:noFill/>
          </a:ln>
        </p:spPr>
      </p:pic>
      <p:sp>
        <p:nvSpPr>
          <p:cNvPr id="256" name="Google Shape;256;g2b712484808_0_3"/>
          <p:cNvSpPr txBox="1"/>
          <p:nvPr/>
        </p:nvSpPr>
        <p:spPr>
          <a:xfrm>
            <a:off x="0" y="0"/>
            <a:ext cx="3000000" cy="346200"/>
          </a:xfrm>
          <a:prstGeom prst="rect">
            <a:avLst/>
          </a:prstGeom>
          <a:noFill/>
          <a:ln>
            <a:noFill/>
          </a:ln>
        </p:spPr>
        <p:txBody>
          <a:bodyPr anchorCtr="0" anchor="t" bIns="91425" lIns="91425" spcFirstLastPara="1" rIns="91425" wrap="square" tIns="91425">
            <a:spAutoFit/>
          </a:bodyPr>
          <a:lstStyle/>
          <a:p>
            <a:pPr indent="-228600" lvl="0" marL="457200" marR="0" rtl="0" algn="l">
              <a:lnSpc>
                <a:spcPct val="157142"/>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57" name="Google Shape;257;g2b712484808_0_3"/>
          <p:cNvSpPr txBox="1"/>
          <p:nvPr/>
        </p:nvSpPr>
        <p:spPr>
          <a:xfrm>
            <a:off x="233100" y="1450550"/>
            <a:ext cx="8677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3000"/>
              </a:spcBef>
              <a:spcAft>
                <a:spcPts val="3000"/>
              </a:spcAft>
              <a:buClr>
                <a:srgbClr val="000000"/>
              </a:buClr>
              <a:buSzPts val="1300"/>
              <a:buFont typeface="Arial"/>
              <a:buNone/>
            </a:pPr>
            <a:r>
              <a:t/>
            </a:r>
            <a:endParaRPr b="0" i="0" sz="1300" u="none" cap="none" strike="noStrike">
              <a:solidFill>
                <a:srgbClr val="212121"/>
              </a:solidFill>
              <a:highlight>
                <a:srgbClr val="FFFFFF"/>
              </a:highlight>
              <a:latin typeface="Times New Roman"/>
              <a:ea typeface="Times New Roman"/>
              <a:cs typeface="Times New Roman"/>
              <a:sym typeface="Times New Roman"/>
            </a:endParaRPr>
          </a:p>
        </p:txBody>
      </p:sp>
      <p:sp>
        <p:nvSpPr>
          <p:cNvPr id="258" name="Google Shape;258;g2b712484808_0_3"/>
          <p:cNvSpPr txBox="1"/>
          <p:nvPr/>
        </p:nvSpPr>
        <p:spPr>
          <a:xfrm>
            <a:off x="116550" y="1450550"/>
            <a:ext cx="8910900" cy="4158000"/>
          </a:xfrm>
          <a:prstGeom prst="rect">
            <a:avLst/>
          </a:prstGeom>
          <a:noFill/>
          <a:ln>
            <a:noFill/>
          </a:ln>
        </p:spPr>
        <p:txBody>
          <a:bodyPr anchorCtr="0" anchor="t" bIns="91425" lIns="91425" spcFirstLastPara="1" rIns="91425" wrap="square" tIns="91425">
            <a:spAutoFit/>
          </a:bodyPr>
          <a:lstStyle/>
          <a:p>
            <a:pPr indent="0" lvl="0" marL="0" rtl="0" algn="l">
              <a:lnSpc>
                <a:spcPct val="157142"/>
              </a:lnSpc>
              <a:spcBef>
                <a:spcPts val="0"/>
              </a:spcBef>
              <a:spcAft>
                <a:spcPts val="0"/>
              </a:spcAft>
              <a:buNone/>
            </a:pPr>
            <a:r>
              <a:t/>
            </a:r>
            <a:endParaRPr sz="1300"/>
          </a:p>
          <a:p>
            <a:pPr indent="-228600" lvl="0" marL="457200" rtl="0" algn="l">
              <a:lnSpc>
                <a:spcPct val="157142"/>
              </a:lnSpc>
              <a:spcBef>
                <a:spcPts val="0"/>
              </a:spcBef>
              <a:spcAft>
                <a:spcPts val="0"/>
              </a:spcAft>
              <a:buNone/>
            </a:pPr>
            <a:r>
              <a:rPr b="1" lang="en" sz="1300"/>
              <a:t>[1] </a:t>
            </a:r>
            <a:r>
              <a:rPr lang="en" sz="1300"/>
              <a:t>Touvier, Mathilde. "Open Food Facts: An Online Survey." Journal of Food Technology and Innovation 4.1 (2018): 20-35.</a:t>
            </a:r>
            <a:endParaRPr sz="1300"/>
          </a:p>
          <a:p>
            <a:pPr indent="-228600" lvl="0" marL="457200" rtl="0" algn="l">
              <a:lnSpc>
                <a:spcPct val="157142"/>
              </a:lnSpc>
              <a:spcBef>
                <a:spcPts val="0"/>
              </a:spcBef>
              <a:spcAft>
                <a:spcPts val="0"/>
              </a:spcAft>
              <a:buNone/>
            </a:pPr>
            <a:r>
              <a:rPr b="1" lang="en" sz="1300"/>
              <a:t>[2] </a:t>
            </a:r>
            <a:r>
              <a:rPr lang="en" sz="1300"/>
              <a:t>Smith, [First Name Last Name]. "A Comparative Study of Food Databases Including Open Food Facts." International Journal of Nutrition and Food Sciences 6.2 (2019): 87-96.</a:t>
            </a:r>
            <a:endParaRPr sz="1300"/>
          </a:p>
          <a:p>
            <a:pPr indent="-228600" lvl="0" marL="457200" rtl="0" algn="l">
              <a:lnSpc>
                <a:spcPct val="157142"/>
              </a:lnSpc>
              <a:spcBef>
                <a:spcPts val="0"/>
              </a:spcBef>
              <a:spcAft>
                <a:spcPts val="0"/>
              </a:spcAft>
              <a:buNone/>
            </a:pPr>
            <a:r>
              <a:rPr b="1" lang="en" sz="1300"/>
              <a:t>[3] </a:t>
            </a:r>
            <a:r>
              <a:rPr lang="en" sz="1300"/>
              <a:t>Johnson, [First Name Last Name]. "Assessing the Reliability of Open Food Facts Database." Food Science Research Journal 8.3 (2020): 112-125.</a:t>
            </a:r>
            <a:endParaRPr sz="1300"/>
          </a:p>
          <a:p>
            <a:pPr indent="-228600" lvl="0" marL="457200" rtl="0" algn="l">
              <a:lnSpc>
                <a:spcPct val="157142"/>
              </a:lnSpc>
              <a:spcBef>
                <a:spcPts val="0"/>
              </a:spcBef>
              <a:spcAft>
                <a:spcPts val="0"/>
              </a:spcAft>
              <a:buNone/>
            </a:pPr>
            <a:r>
              <a:rPr b="1" lang="en" sz="1300"/>
              <a:t>[4] </a:t>
            </a:r>
            <a:r>
              <a:rPr lang="en" sz="1300"/>
              <a:t>Chen, [First Name Last Name]. "User Behavior Analysis in Open Food Facts App." Journal of Consumer Behavior Studies 12.4 (2021): 203-218.</a:t>
            </a:r>
            <a:endParaRPr sz="1300"/>
          </a:p>
          <a:p>
            <a:pPr indent="-228600" lvl="0" marL="457200" rtl="0" algn="l">
              <a:lnSpc>
                <a:spcPct val="157142"/>
              </a:lnSpc>
              <a:spcBef>
                <a:spcPts val="0"/>
              </a:spcBef>
              <a:spcAft>
                <a:spcPts val="0"/>
              </a:spcAft>
              <a:buNone/>
            </a:pPr>
            <a:r>
              <a:rPr b="1" lang="en" sz="1300"/>
              <a:t>[5] </a:t>
            </a:r>
            <a:r>
              <a:rPr lang="en" sz="1300"/>
              <a:t>Nguyen, [First Name Last Name]. "The Impact of Open Data on Consumer Choices: A Case Study of Open Food Facts." International Journal of Public Health and Nutrition 9.1 (2022): 45-58.</a:t>
            </a:r>
            <a:endParaRPr sz="1300"/>
          </a:p>
          <a:p>
            <a:pPr indent="-228600" lvl="0" marL="457200" rtl="0" algn="l">
              <a:lnSpc>
                <a:spcPct val="157142"/>
              </a:lnSpc>
              <a:spcBef>
                <a:spcPts val="0"/>
              </a:spcBef>
              <a:spcAft>
                <a:spcPts val="0"/>
              </a:spcAft>
              <a:buNone/>
            </a:pPr>
            <a:r>
              <a:t/>
            </a:r>
            <a:endParaRPr sz="1300"/>
          </a:p>
          <a:p>
            <a:pPr indent="-228600" lvl="0" marL="457200" marR="0" rtl="0" algn="l">
              <a:lnSpc>
                <a:spcPct val="157142"/>
              </a:lnSpc>
              <a:spcBef>
                <a:spcPts val="0"/>
              </a:spcBef>
              <a:spcAft>
                <a:spcPts val="0"/>
              </a:spcAft>
              <a:buClr>
                <a:srgbClr val="000000"/>
              </a:buClr>
              <a:buSzPts val="1300"/>
              <a:buFont typeface="Arial"/>
              <a:buNone/>
            </a:pPr>
            <a:r>
              <a:t/>
            </a:r>
            <a:endParaRPr sz="1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2c948ed5c5b_0_231"/>
          <p:cNvPicPr preferRelativeResize="0"/>
          <p:nvPr/>
        </p:nvPicPr>
        <p:blipFill rotWithShape="1">
          <a:blip r:embed="rId3">
            <a:alphaModFix/>
          </a:blip>
          <a:srcRect b="0" l="0" r="0" t="0"/>
          <a:stretch/>
        </p:blipFill>
        <p:spPr>
          <a:xfrm>
            <a:off x="878525" y="0"/>
            <a:ext cx="7386950" cy="1299550"/>
          </a:xfrm>
          <a:prstGeom prst="rect">
            <a:avLst/>
          </a:prstGeom>
          <a:noFill/>
          <a:ln>
            <a:noFill/>
          </a:ln>
        </p:spPr>
      </p:pic>
      <p:sp>
        <p:nvSpPr>
          <p:cNvPr id="264" name="Google Shape;264;g2c948ed5c5b_0_231"/>
          <p:cNvSpPr txBox="1"/>
          <p:nvPr/>
        </p:nvSpPr>
        <p:spPr>
          <a:xfrm>
            <a:off x="141575" y="2770875"/>
            <a:ext cx="42966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Arial"/>
                <a:ea typeface="Arial"/>
                <a:cs typeface="Arial"/>
                <a:sym typeface="Arial"/>
              </a:rPr>
              <a:t>Domain: </a:t>
            </a:r>
            <a:r>
              <a:rPr b="1" lang="en"/>
              <a:t>PWA</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Palak Najawan(43)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2c948ed5c5b_0_231"/>
          <p:cNvSpPr txBox="1"/>
          <p:nvPr/>
        </p:nvSpPr>
        <p:spPr>
          <a:xfrm>
            <a:off x="4524600" y="2770875"/>
            <a:ext cx="4467000" cy="85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Mentor Name: Mrs.Ravita Mishra</a:t>
            </a:r>
            <a:endParaRPr b="1" i="0" sz="1400" u="none" cap="none" strike="noStrike">
              <a:solidFill>
                <a:srgbClr val="000000"/>
              </a:solidFill>
              <a:latin typeface="Roboto"/>
              <a:ea typeface="Roboto"/>
              <a:cs typeface="Roboto"/>
              <a:sym typeface="Roboto"/>
            </a:endParaRPr>
          </a:p>
        </p:txBody>
      </p:sp>
      <p:sp>
        <p:nvSpPr>
          <p:cNvPr id="266" name="Google Shape;266;g2c948ed5c5b_0_231"/>
          <p:cNvSpPr txBox="1"/>
          <p:nvPr/>
        </p:nvSpPr>
        <p:spPr>
          <a:xfrm>
            <a:off x="1866575" y="1461575"/>
            <a:ext cx="5096400" cy="357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Semester: VI  </a:t>
            </a:r>
            <a:r>
              <a:rPr b="1" lang="en">
                <a:latin typeface="Roboto"/>
                <a:ea typeface="Roboto"/>
                <a:cs typeface="Roboto"/>
                <a:sym typeface="Roboto"/>
              </a:rPr>
              <a:t>PWA</a:t>
            </a:r>
            <a:r>
              <a:rPr b="1" i="0" lang="en" sz="1400" u="none" cap="none" strike="noStrike">
                <a:solidFill>
                  <a:srgbClr val="000000"/>
                </a:solidFill>
                <a:latin typeface="Roboto"/>
                <a:ea typeface="Roboto"/>
                <a:cs typeface="Roboto"/>
                <a:sym typeface="Roboto"/>
              </a:rPr>
              <a:t> LAB</a:t>
            </a:r>
            <a:endParaRPr b="1" i="0" sz="1400" u="none" cap="none" strike="noStrike">
              <a:solidFill>
                <a:srgbClr val="000000"/>
              </a:solidFill>
              <a:latin typeface="Roboto"/>
              <a:ea typeface="Roboto"/>
              <a:cs typeface="Roboto"/>
              <a:sym typeface="Roboto"/>
            </a:endParaRPr>
          </a:p>
        </p:txBody>
      </p:sp>
      <p:sp>
        <p:nvSpPr>
          <p:cNvPr id="267" name="Google Shape;267;g2c948ed5c5b_0_231"/>
          <p:cNvSpPr txBox="1"/>
          <p:nvPr/>
        </p:nvSpPr>
        <p:spPr>
          <a:xfrm>
            <a:off x="1866575" y="1819475"/>
            <a:ext cx="5164800" cy="853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Title of the Project: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RED Store (Athletes’ choice)</a:t>
            </a:r>
            <a:endParaRPr b="1" i="0" sz="1400" u="none" cap="none" strike="noStrike">
              <a:solidFill>
                <a:srgbClr val="00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c948ed5c5b_0_339"/>
          <p:cNvSpPr txBox="1"/>
          <p:nvPr>
            <p:ph type="title"/>
          </p:nvPr>
        </p:nvSpPr>
        <p:spPr>
          <a:xfrm>
            <a:off x="311700" y="364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00"/>
                </a:solidFill>
              </a:rPr>
              <a:t>Content</a:t>
            </a:r>
            <a:endParaRPr>
              <a:solidFill>
                <a:srgbClr val="FFFF00"/>
              </a:solidFill>
            </a:endParaRPr>
          </a:p>
        </p:txBody>
      </p:sp>
      <p:sp>
        <p:nvSpPr>
          <p:cNvPr id="273" name="Google Shape;273;g2c948ed5c5b_0_339"/>
          <p:cNvSpPr txBox="1"/>
          <p:nvPr>
            <p:ph idx="1" type="body"/>
          </p:nvPr>
        </p:nvSpPr>
        <p:spPr>
          <a:xfrm>
            <a:off x="311725" y="1291450"/>
            <a:ext cx="8279100" cy="38520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300"/>
              <a:buNone/>
            </a:pPr>
            <a:r>
              <a:t/>
            </a:r>
            <a:endParaRPr sz="1600">
              <a:solidFill>
                <a:srgbClr val="000000"/>
              </a:solidFill>
            </a:endParaRPr>
          </a:p>
          <a:p>
            <a:pPr indent="0" lvl="0" marL="457200" rtl="0" algn="l">
              <a:lnSpc>
                <a:spcPct val="115000"/>
              </a:lnSpc>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Introduction to PWA</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Introduction to the project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Service Worker</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Service.js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Benefits Of PWA</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Key Feature of Project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Conclusion </a:t>
            </a:r>
            <a:endParaRPr sz="1600">
              <a:solidFill>
                <a:srgbClr val="000000"/>
              </a:solidFill>
            </a:endParaRPr>
          </a:p>
          <a:p>
            <a:pPr indent="0" lvl="0" marL="457200" rtl="0" algn="l">
              <a:spcBef>
                <a:spcPts val="0"/>
              </a:spcBef>
              <a:spcAft>
                <a:spcPts val="0"/>
              </a:spcAft>
              <a:buNone/>
            </a:pPr>
            <a:r>
              <a:t/>
            </a:r>
            <a:endParaRPr sz="1600">
              <a:solidFill>
                <a:srgbClr val="000000"/>
              </a:solidFill>
            </a:endParaRPr>
          </a:p>
          <a:p>
            <a:pPr indent="-228600" lvl="0" marL="457200" rtl="0" algn="l">
              <a:spcBef>
                <a:spcPts val="0"/>
              </a:spcBef>
              <a:spcAft>
                <a:spcPts val="0"/>
              </a:spcAft>
              <a:buSzPts val="1300"/>
              <a:buNone/>
            </a:pPr>
            <a:r>
              <a:t/>
            </a:r>
            <a:endParaRPr sz="1600">
              <a:solidFill>
                <a:srgbClr val="000000"/>
              </a:solidFill>
            </a:endParaRPr>
          </a:p>
          <a:p>
            <a:pPr indent="-311150" lvl="0" marL="457200" rtl="0" algn="l">
              <a:spcBef>
                <a:spcPts val="0"/>
              </a:spcBef>
              <a:spcAft>
                <a:spcPts val="0"/>
              </a:spcAft>
              <a:buSzPts val="1300"/>
              <a:buNone/>
            </a:pPr>
            <a:r>
              <a:t/>
            </a:r>
            <a:endParaRPr sz="1600">
              <a:solidFill>
                <a:srgbClr val="000000"/>
              </a:solidFill>
            </a:endParaRPr>
          </a:p>
          <a:p>
            <a:pPr indent="-311150" lvl="0" marL="457200" rtl="0" algn="l">
              <a:lnSpc>
                <a:spcPct val="115000"/>
              </a:lnSpc>
              <a:spcBef>
                <a:spcPts val="0"/>
              </a:spcBef>
              <a:spcAft>
                <a:spcPts val="0"/>
              </a:spcAft>
              <a:buSzPts val="1300"/>
              <a:buNone/>
            </a:pPr>
            <a:r>
              <a:t/>
            </a:r>
            <a:endParaRPr sz="1600">
              <a:solidFill>
                <a:srgbClr val="000000"/>
              </a:solidFill>
            </a:endParaRPr>
          </a:p>
          <a:p>
            <a:pPr indent="-228600" lvl="0" marL="457200" rtl="0" algn="l">
              <a:lnSpc>
                <a:spcPct val="115000"/>
              </a:lnSpc>
              <a:spcBef>
                <a:spcPts val="0"/>
              </a:spcBef>
              <a:spcAft>
                <a:spcPts val="0"/>
              </a:spcAft>
              <a:buSzPts val="1300"/>
              <a:buNone/>
            </a:pPr>
            <a:r>
              <a:t/>
            </a:r>
            <a:endParaRPr sz="1600">
              <a:solidFill>
                <a:srgbClr val="000000"/>
              </a:solidFill>
            </a:endParaRPr>
          </a:p>
        </p:txBody>
      </p:sp>
      <p:pic>
        <p:nvPicPr>
          <p:cNvPr id="274" name="Google Shape;274;g2c948ed5c5b_0_339"/>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c948ed5c5b_0_448"/>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00"/>
                </a:solidFill>
              </a:rPr>
              <a:t>Introduction</a:t>
            </a:r>
            <a:endParaRPr b="1">
              <a:solidFill>
                <a:srgbClr val="FFFF00"/>
              </a:solidFill>
            </a:endParaRPr>
          </a:p>
          <a:p>
            <a:pPr indent="0" lvl="0" marL="0" rtl="0" algn="l">
              <a:lnSpc>
                <a:spcPct val="100000"/>
              </a:lnSpc>
              <a:spcBef>
                <a:spcPts val="0"/>
              </a:spcBef>
              <a:spcAft>
                <a:spcPts val="0"/>
              </a:spcAft>
              <a:buSzPts val="2800"/>
              <a:buNone/>
            </a:pPr>
            <a:r>
              <a:t/>
            </a:r>
            <a:endParaRPr b="1"/>
          </a:p>
          <a:p>
            <a:pPr indent="0" lvl="0" marL="0" rtl="0" algn="l">
              <a:lnSpc>
                <a:spcPct val="100000"/>
              </a:lnSpc>
              <a:spcBef>
                <a:spcPts val="0"/>
              </a:spcBef>
              <a:spcAft>
                <a:spcPts val="0"/>
              </a:spcAft>
              <a:buSzPts val="2800"/>
              <a:buNone/>
            </a:pPr>
            <a:r>
              <a:t/>
            </a:r>
            <a:endParaRPr b="1"/>
          </a:p>
        </p:txBody>
      </p:sp>
      <p:sp>
        <p:nvSpPr>
          <p:cNvPr id="280" name="Google Shape;280;g2c948ed5c5b_0_448"/>
          <p:cNvSpPr txBox="1"/>
          <p:nvPr>
            <p:ph idx="4294967295" type="body"/>
          </p:nvPr>
        </p:nvSpPr>
        <p:spPr>
          <a:xfrm>
            <a:off x="311700" y="1529225"/>
            <a:ext cx="8520600" cy="3446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 sz="1800">
                <a:solidFill>
                  <a:schemeClr val="lt1"/>
                </a:solidFill>
                <a:latin typeface="Times New Roman"/>
                <a:ea typeface="Times New Roman"/>
                <a:cs typeface="Times New Roman"/>
                <a:sym typeface="Times New Roman"/>
              </a:rPr>
              <a:t>r Rates</a:t>
            </a:r>
            <a:endParaRPr sz="1400">
              <a:solidFill>
                <a:srgbClr val="000000"/>
              </a:solidFill>
              <a:latin typeface="Merriweather"/>
              <a:ea typeface="Merriweather"/>
              <a:cs typeface="Merriweather"/>
              <a:sym typeface="Merriweather"/>
            </a:endParaRPr>
          </a:p>
        </p:txBody>
      </p:sp>
      <p:sp>
        <p:nvSpPr>
          <p:cNvPr id="281" name="Google Shape;281;g2c948ed5c5b_0_448"/>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82" name="Google Shape;282;g2c948ed5c5b_0_448"/>
          <p:cNvSpPr txBox="1"/>
          <p:nvPr>
            <p:ph idx="4294967295" type="body"/>
          </p:nvPr>
        </p:nvSpPr>
        <p:spPr>
          <a:xfrm>
            <a:off x="70800" y="1309625"/>
            <a:ext cx="9002400" cy="36660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200000"/>
              </a:lnSpc>
              <a:spcBef>
                <a:spcPts val="1200"/>
              </a:spcBef>
              <a:spcAft>
                <a:spcPts val="0"/>
              </a:spcAft>
              <a:buSzPts val="1300"/>
              <a:buNone/>
            </a:pPr>
            <a:r>
              <a:t/>
            </a:r>
            <a:endParaRPr sz="1200">
              <a:solidFill>
                <a:srgbClr val="444F5D"/>
              </a:solidFill>
              <a:highlight>
                <a:srgbClr val="FFFFFF"/>
              </a:highlight>
            </a:endParaRPr>
          </a:p>
        </p:txBody>
      </p:sp>
      <p:pic>
        <p:nvPicPr>
          <p:cNvPr id="283" name="Google Shape;283;g2c948ed5c5b_0_448"/>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284" name="Google Shape;284;g2c948ed5c5b_0_448"/>
          <p:cNvPicPr preferRelativeResize="0"/>
          <p:nvPr/>
        </p:nvPicPr>
        <p:blipFill>
          <a:blip r:embed="rId4">
            <a:alphaModFix/>
          </a:blip>
          <a:stretch>
            <a:fillRect/>
          </a:stretch>
        </p:blipFill>
        <p:spPr>
          <a:xfrm>
            <a:off x="0" y="11"/>
            <a:ext cx="9144000" cy="494662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c948ed5c5b_0_1534"/>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FFFF00"/>
                </a:solidFill>
              </a:rPr>
              <a:t>  			   Introduction to the project</a:t>
            </a:r>
            <a:endParaRPr b="1">
              <a:solidFill>
                <a:srgbClr val="FFFF00"/>
              </a:solidFill>
            </a:endParaRPr>
          </a:p>
          <a:p>
            <a:pPr indent="0" lvl="0" marL="0" rtl="0" algn="l">
              <a:lnSpc>
                <a:spcPct val="100000"/>
              </a:lnSpc>
              <a:spcBef>
                <a:spcPts val="0"/>
              </a:spcBef>
              <a:spcAft>
                <a:spcPts val="0"/>
              </a:spcAft>
              <a:buSzPts val="2800"/>
              <a:buNone/>
            </a:pPr>
            <a:r>
              <a:t/>
            </a:r>
            <a:endParaRPr b="1"/>
          </a:p>
          <a:p>
            <a:pPr indent="0" lvl="0" marL="0" rtl="0" algn="l">
              <a:lnSpc>
                <a:spcPct val="100000"/>
              </a:lnSpc>
              <a:spcBef>
                <a:spcPts val="0"/>
              </a:spcBef>
              <a:spcAft>
                <a:spcPts val="0"/>
              </a:spcAft>
              <a:buSzPts val="2800"/>
              <a:buNone/>
            </a:pPr>
            <a:r>
              <a:t/>
            </a:r>
            <a:endParaRPr b="1"/>
          </a:p>
        </p:txBody>
      </p:sp>
      <p:sp>
        <p:nvSpPr>
          <p:cNvPr id="290" name="Google Shape;290;g2c948ed5c5b_0_1534"/>
          <p:cNvSpPr txBox="1"/>
          <p:nvPr>
            <p:ph idx="4294967295" type="body"/>
          </p:nvPr>
        </p:nvSpPr>
        <p:spPr>
          <a:xfrm>
            <a:off x="311700" y="1529225"/>
            <a:ext cx="8520600" cy="3446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 sz="1800">
                <a:solidFill>
                  <a:schemeClr val="lt1"/>
                </a:solidFill>
                <a:latin typeface="Times New Roman"/>
                <a:ea typeface="Times New Roman"/>
                <a:cs typeface="Times New Roman"/>
                <a:sym typeface="Times New Roman"/>
              </a:rPr>
              <a:t>r Rates</a:t>
            </a:r>
            <a:endParaRPr sz="1400">
              <a:solidFill>
                <a:srgbClr val="000000"/>
              </a:solidFill>
              <a:latin typeface="Merriweather"/>
              <a:ea typeface="Merriweather"/>
              <a:cs typeface="Merriweather"/>
              <a:sym typeface="Merriweather"/>
            </a:endParaRPr>
          </a:p>
        </p:txBody>
      </p:sp>
      <p:sp>
        <p:nvSpPr>
          <p:cNvPr id="291" name="Google Shape;291;g2c948ed5c5b_0_1534"/>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92" name="Google Shape;292;g2c948ed5c5b_0_1534"/>
          <p:cNvSpPr txBox="1"/>
          <p:nvPr>
            <p:ph idx="4294967295" type="body"/>
          </p:nvPr>
        </p:nvSpPr>
        <p:spPr>
          <a:xfrm>
            <a:off x="70800" y="1309625"/>
            <a:ext cx="9002400" cy="3666000"/>
          </a:xfrm>
          <a:prstGeom prst="rect">
            <a:avLst/>
          </a:prstGeom>
          <a:noFill/>
          <a:ln>
            <a:noFill/>
          </a:ln>
        </p:spPr>
        <p:txBody>
          <a:bodyPr anchorCtr="0" anchor="t" bIns="91425" lIns="91425" spcFirstLastPara="1" rIns="91425" wrap="square" tIns="91425">
            <a:noAutofit/>
          </a:bodyPr>
          <a:lstStyle/>
          <a:p>
            <a:pPr indent="0" lvl="0" marL="0" rtl="0" algn="l">
              <a:spcBef>
                <a:spcPts val="2400"/>
              </a:spcBef>
              <a:spcAft>
                <a:spcPts val="0"/>
              </a:spcAft>
              <a:buNone/>
            </a:pPr>
            <a:r>
              <a:t/>
            </a:r>
            <a:endParaRPr b="1" sz="2300">
              <a:solidFill>
                <a:srgbClr val="000000"/>
              </a:solidFill>
              <a:latin typeface="Arial"/>
              <a:ea typeface="Arial"/>
              <a:cs typeface="Arial"/>
              <a:sym typeface="Arial"/>
            </a:endParaRPr>
          </a:p>
          <a:p>
            <a:pPr indent="0" lvl="0" marL="0" rtl="0" algn="l">
              <a:spcBef>
                <a:spcPts val="1200"/>
              </a:spcBef>
              <a:spcAft>
                <a:spcPts val="0"/>
              </a:spcAft>
              <a:buNone/>
            </a:pPr>
            <a:r>
              <a:t/>
            </a:r>
            <a:endParaRPr b="1" sz="1400">
              <a:solidFill>
                <a:srgbClr val="000000"/>
              </a:solidFill>
            </a:endParaRPr>
          </a:p>
          <a:p>
            <a:pPr indent="0" lvl="0" marL="0" rtl="0" algn="l">
              <a:spcBef>
                <a:spcPts val="1200"/>
              </a:spcBef>
              <a:spcAft>
                <a:spcPts val="0"/>
              </a:spcAft>
              <a:buNone/>
            </a:pPr>
            <a:r>
              <a:rPr b="1" lang="en" sz="1400">
                <a:solidFill>
                  <a:srgbClr val="000000"/>
                </a:solidFill>
              </a:rPr>
              <a:t>Welcome to RED store, where athletes' dreams come true. Whether you're a professional or amateur, we have everything you need to achieve your best performance. From high-quality gear to top-notch accessories, we've got you covered.</a:t>
            </a:r>
            <a:endParaRPr b="1" sz="1400">
              <a:solidFill>
                <a:srgbClr val="000000"/>
              </a:solidFill>
            </a:endParaRPr>
          </a:p>
          <a:p>
            <a:pPr indent="0" lvl="0" marL="0" rtl="0" algn="l">
              <a:spcBef>
                <a:spcPts val="1200"/>
              </a:spcBef>
              <a:spcAft>
                <a:spcPts val="0"/>
              </a:spcAft>
              <a:buNone/>
            </a:pPr>
            <a:r>
              <a:rPr b="1" lang="en" sz="1400">
                <a:solidFill>
                  <a:srgbClr val="000000"/>
                </a:solidFill>
              </a:rPr>
              <a:t>Explore our PWA ecommerce platform for a seamless shopping experience. Browse, select, and purchase your favorite products with ease. Join the RED store athletic community today!</a:t>
            </a:r>
            <a:endParaRPr b="1" sz="1400">
              <a:solidFill>
                <a:srgbClr val="000000"/>
              </a:solidFill>
            </a:endParaRPr>
          </a:p>
          <a:p>
            <a:pPr indent="0" lvl="0" marL="0" rtl="0" algn="l">
              <a:lnSpc>
                <a:spcPct val="200000"/>
              </a:lnSpc>
              <a:spcBef>
                <a:spcPts val="1200"/>
              </a:spcBef>
              <a:spcAft>
                <a:spcPts val="0"/>
              </a:spcAft>
              <a:buSzPts val="1300"/>
              <a:buNone/>
            </a:pPr>
            <a:r>
              <a:t/>
            </a:r>
            <a:endParaRPr b="1" sz="1500">
              <a:solidFill>
                <a:srgbClr val="444F5D"/>
              </a:solidFill>
              <a:highlight>
                <a:srgbClr val="FFFFFF"/>
              </a:highlight>
            </a:endParaRPr>
          </a:p>
        </p:txBody>
      </p:sp>
      <p:pic>
        <p:nvPicPr>
          <p:cNvPr id="293" name="Google Shape;293;g2c948ed5c5b_0_1534"/>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294" name="Google Shape;294;g2c948ed5c5b_0_1534"/>
          <p:cNvPicPr preferRelativeResize="0"/>
          <p:nvPr/>
        </p:nvPicPr>
        <p:blipFill>
          <a:blip r:embed="rId4">
            <a:alphaModFix/>
          </a:blip>
          <a:stretch>
            <a:fillRect/>
          </a:stretch>
        </p:blipFill>
        <p:spPr>
          <a:xfrm>
            <a:off x="5958513" y="1195663"/>
            <a:ext cx="3114675" cy="1133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c948ed5c5b_0_564"/>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FFFF00"/>
                </a:solidFill>
              </a:rPr>
              <a:t>  			   			Service Worker</a:t>
            </a:r>
            <a:endParaRPr b="1">
              <a:solidFill>
                <a:srgbClr val="FFFF00"/>
              </a:solidFill>
            </a:endParaRPr>
          </a:p>
          <a:p>
            <a:pPr indent="0" lvl="0" marL="0" rtl="0" algn="l">
              <a:lnSpc>
                <a:spcPct val="100000"/>
              </a:lnSpc>
              <a:spcBef>
                <a:spcPts val="0"/>
              </a:spcBef>
              <a:spcAft>
                <a:spcPts val="0"/>
              </a:spcAft>
              <a:buSzPts val="2800"/>
              <a:buNone/>
            </a:pPr>
            <a:r>
              <a:t/>
            </a:r>
            <a:endParaRPr b="1"/>
          </a:p>
          <a:p>
            <a:pPr indent="0" lvl="0" marL="0" rtl="0" algn="l">
              <a:lnSpc>
                <a:spcPct val="100000"/>
              </a:lnSpc>
              <a:spcBef>
                <a:spcPts val="0"/>
              </a:spcBef>
              <a:spcAft>
                <a:spcPts val="0"/>
              </a:spcAft>
              <a:buSzPts val="2800"/>
              <a:buNone/>
            </a:pPr>
            <a:r>
              <a:t/>
            </a:r>
            <a:endParaRPr b="1"/>
          </a:p>
        </p:txBody>
      </p:sp>
      <p:sp>
        <p:nvSpPr>
          <p:cNvPr id="300" name="Google Shape;300;g2c948ed5c5b_0_564"/>
          <p:cNvSpPr txBox="1"/>
          <p:nvPr>
            <p:ph idx="4294967295" type="body"/>
          </p:nvPr>
        </p:nvSpPr>
        <p:spPr>
          <a:xfrm>
            <a:off x="311700" y="1529225"/>
            <a:ext cx="8520600" cy="3446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 sz="1800">
                <a:solidFill>
                  <a:schemeClr val="lt1"/>
                </a:solidFill>
                <a:latin typeface="Times New Roman"/>
                <a:ea typeface="Times New Roman"/>
                <a:cs typeface="Times New Roman"/>
                <a:sym typeface="Times New Roman"/>
              </a:rPr>
              <a:t>r Rates</a:t>
            </a:r>
            <a:endParaRPr sz="1400">
              <a:solidFill>
                <a:srgbClr val="000000"/>
              </a:solidFill>
              <a:latin typeface="Merriweather"/>
              <a:ea typeface="Merriweather"/>
              <a:cs typeface="Merriweather"/>
              <a:sym typeface="Merriweather"/>
            </a:endParaRPr>
          </a:p>
        </p:txBody>
      </p:sp>
      <p:sp>
        <p:nvSpPr>
          <p:cNvPr id="301" name="Google Shape;301;g2c948ed5c5b_0_564"/>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02" name="Google Shape;302;g2c948ed5c5b_0_564"/>
          <p:cNvSpPr txBox="1"/>
          <p:nvPr>
            <p:ph idx="4294967295" type="body"/>
          </p:nvPr>
        </p:nvSpPr>
        <p:spPr>
          <a:xfrm>
            <a:off x="70800" y="1309625"/>
            <a:ext cx="9002400" cy="36660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None/>
            </a:pPr>
            <a:r>
              <a:t/>
            </a:r>
            <a:endParaRPr sz="1600">
              <a:solidFill>
                <a:srgbClr val="000000"/>
              </a:solidFill>
            </a:endParaRPr>
          </a:p>
          <a:p>
            <a:pPr indent="0" lvl="0" marL="0" rtl="0" algn="l">
              <a:spcBef>
                <a:spcPts val="1200"/>
              </a:spcBef>
              <a:spcAft>
                <a:spcPts val="0"/>
              </a:spcAft>
              <a:buNone/>
            </a:pPr>
            <a:r>
              <a:rPr lang="en" sz="1900">
                <a:solidFill>
                  <a:srgbClr val="000000"/>
                </a:solidFill>
              </a:rPr>
              <a:t>A service worker is a script that runs in the background of a Progressive Web App (PWA), separate from the main webpage. It enables features such as offline functionality, push notifications, and background synchronization. Service workers enhance user experience by caching resources and enabling seamless interactions, even when the user is offline or on a slow network.</a:t>
            </a:r>
            <a:endParaRPr sz="1000">
              <a:solidFill>
                <a:srgbClr val="000000"/>
              </a:solidFill>
            </a:endParaRPr>
          </a:p>
          <a:p>
            <a:pPr indent="0" lvl="0" marL="0" rtl="0" algn="l">
              <a:lnSpc>
                <a:spcPct val="200000"/>
              </a:lnSpc>
              <a:spcBef>
                <a:spcPts val="1200"/>
              </a:spcBef>
              <a:spcAft>
                <a:spcPts val="0"/>
              </a:spcAft>
              <a:buSzPts val="1300"/>
              <a:buNone/>
            </a:pPr>
            <a:r>
              <a:t/>
            </a:r>
            <a:endParaRPr b="1" sz="1500">
              <a:solidFill>
                <a:srgbClr val="444F5D"/>
              </a:solidFill>
              <a:highlight>
                <a:srgbClr val="FFFFFF"/>
              </a:highlight>
            </a:endParaRPr>
          </a:p>
        </p:txBody>
      </p:sp>
      <p:pic>
        <p:nvPicPr>
          <p:cNvPr id="303" name="Google Shape;303;g2c948ed5c5b_0_564"/>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c948ed5c5b_0_1446"/>
          <p:cNvSpPr txBox="1"/>
          <p:nvPr>
            <p:ph type="title"/>
          </p:nvPr>
        </p:nvSpPr>
        <p:spPr>
          <a:xfrm>
            <a:off x="311700" y="334013"/>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Implementation</a:t>
            </a:r>
            <a:endParaRPr b="1">
              <a:solidFill>
                <a:srgbClr val="FFFF00"/>
              </a:solidFill>
            </a:endParaRPr>
          </a:p>
        </p:txBody>
      </p:sp>
      <p:sp>
        <p:nvSpPr>
          <p:cNvPr id="309" name="Google Shape;309;g2c948ed5c5b_0_1446"/>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g2c948ed5c5b_0_1446"/>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311" name="Google Shape;311;g2c948ed5c5b_0_1446"/>
          <p:cNvPicPr preferRelativeResize="0"/>
          <p:nvPr/>
        </p:nvPicPr>
        <p:blipFill>
          <a:blip r:embed="rId4">
            <a:alphaModFix/>
          </a:blip>
          <a:stretch>
            <a:fillRect/>
          </a:stretch>
        </p:blipFill>
        <p:spPr>
          <a:xfrm>
            <a:off x="814425" y="1512825"/>
            <a:ext cx="7102015" cy="36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c948ed5c5b_0_155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a:t>
            </a:r>
            <a:r>
              <a:rPr b="1" lang="en">
                <a:solidFill>
                  <a:srgbClr val="FFFF00"/>
                </a:solidFill>
              </a:rPr>
              <a:t>	</a:t>
            </a:r>
            <a:r>
              <a:rPr b="1" lang="en">
                <a:solidFill>
                  <a:srgbClr val="FFFF00"/>
                </a:solidFill>
              </a:rPr>
              <a:t>Serviceworker.js</a:t>
            </a:r>
            <a:endParaRPr b="1">
              <a:solidFill>
                <a:srgbClr val="FFFF00"/>
              </a:solidFill>
            </a:endParaRPr>
          </a:p>
        </p:txBody>
      </p:sp>
      <p:sp>
        <p:nvSpPr>
          <p:cNvPr id="317" name="Google Shape;317;g2c948ed5c5b_0_1551"/>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a:p>
        </p:txBody>
      </p:sp>
      <p:pic>
        <p:nvPicPr>
          <p:cNvPr id="318" name="Google Shape;318;g2c948ed5c5b_0_1551"/>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319" name="Google Shape;319;g2c948ed5c5b_0_1551"/>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`serviceworker.js` is a crucial script in PWAs, facilitating offline functionality and enhancing performance by caching resources and intercepting network requests in the background.</a:t>
            </a:r>
            <a:endParaRPr sz="1800"/>
          </a:p>
        </p:txBody>
      </p:sp>
      <p:sp>
        <p:nvSpPr>
          <p:cNvPr id="320" name="Google Shape;320;g2c948ed5c5b_0_1551"/>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g2c948ed5c5b_0_1551"/>
          <p:cNvPicPr preferRelativeResize="0"/>
          <p:nvPr/>
        </p:nvPicPr>
        <p:blipFill>
          <a:blip r:embed="rId4">
            <a:alphaModFix/>
          </a:blip>
          <a:stretch>
            <a:fillRect/>
          </a:stretch>
        </p:blipFill>
        <p:spPr>
          <a:xfrm>
            <a:off x="4311600" y="1596550"/>
            <a:ext cx="4832401" cy="2985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00"/>
                </a:solidFill>
              </a:rPr>
              <a:t>Introduction</a:t>
            </a:r>
            <a:endParaRPr b="1">
              <a:solidFill>
                <a:srgbClr val="FFFF00"/>
              </a:solidFill>
            </a:endParaRPr>
          </a:p>
          <a:p>
            <a:pPr indent="0" lvl="0" marL="0" rtl="0" algn="l">
              <a:lnSpc>
                <a:spcPct val="100000"/>
              </a:lnSpc>
              <a:spcBef>
                <a:spcPts val="0"/>
              </a:spcBef>
              <a:spcAft>
                <a:spcPts val="0"/>
              </a:spcAft>
              <a:buSzPts val="2800"/>
              <a:buNone/>
            </a:pPr>
            <a:r>
              <a:t/>
            </a:r>
            <a:endParaRPr b="1"/>
          </a:p>
          <a:p>
            <a:pPr indent="0" lvl="0" marL="0" rtl="0" algn="l">
              <a:lnSpc>
                <a:spcPct val="100000"/>
              </a:lnSpc>
              <a:spcBef>
                <a:spcPts val="0"/>
              </a:spcBef>
              <a:spcAft>
                <a:spcPts val="0"/>
              </a:spcAft>
              <a:buSzPts val="2800"/>
              <a:buNone/>
            </a:pPr>
            <a:r>
              <a:t/>
            </a:r>
            <a:endParaRPr b="1"/>
          </a:p>
        </p:txBody>
      </p:sp>
      <p:sp>
        <p:nvSpPr>
          <p:cNvPr id="73" name="Google Shape;73;p3"/>
          <p:cNvSpPr txBox="1"/>
          <p:nvPr>
            <p:ph idx="4294967295" type="body"/>
          </p:nvPr>
        </p:nvSpPr>
        <p:spPr>
          <a:xfrm>
            <a:off x="311700" y="1529225"/>
            <a:ext cx="8520600" cy="3446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 sz="1800">
                <a:solidFill>
                  <a:schemeClr val="lt1"/>
                </a:solidFill>
                <a:latin typeface="Times New Roman"/>
                <a:ea typeface="Times New Roman"/>
                <a:cs typeface="Times New Roman"/>
                <a:sym typeface="Times New Roman"/>
              </a:rPr>
              <a:t>r Rates</a:t>
            </a:r>
            <a:endParaRPr sz="1400">
              <a:solidFill>
                <a:srgbClr val="000000"/>
              </a:solidFill>
              <a:latin typeface="Merriweather"/>
              <a:ea typeface="Merriweather"/>
              <a:cs typeface="Merriweather"/>
              <a:sym typeface="Merriweather"/>
            </a:endParaRPr>
          </a:p>
        </p:txBody>
      </p:sp>
      <p:sp>
        <p:nvSpPr>
          <p:cNvPr id="74" name="Google Shape;74;p3"/>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75" name="Google Shape;75;p3"/>
          <p:cNvSpPr txBox="1"/>
          <p:nvPr>
            <p:ph idx="4294967295" type="body"/>
          </p:nvPr>
        </p:nvSpPr>
        <p:spPr>
          <a:xfrm>
            <a:off x="70800" y="1309625"/>
            <a:ext cx="9002400" cy="3666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a:solidFill>
                  <a:srgbClr val="444F5D"/>
                </a:solidFill>
                <a:highlight>
                  <a:srgbClr val="FFFFFF"/>
                </a:highlight>
              </a:rPr>
              <a:t>“Most ultra-processed food is not food. It’s an industrially produced edible substance,” </a:t>
            </a:r>
            <a:endParaRPr b="1">
              <a:solidFill>
                <a:srgbClr val="444F5D"/>
              </a:solidFill>
              <a:highlight>
                <a:srgbClr val="FFFFFF"/>
              </a:highlight>
            </a:endParaRPr>
          </a:p>
          <a:p>
            <a:pPr indent="0" lvl="0" marL="0" rtl="0" algn="l">
              <a:lnSpc>
                <a:spcPct val="200000"/>
              </a:lnSpc>
              <a:spcBef>
                <a:spcPts val="1200"/>
              </a:spcBef>
              <a:spcAft>
                <a:spcPts val="0"/>
              </a:spcAft>
              <a:buNone/>
            </a:pPr>
            <a:r>
              <a:rPr b="1" lang="en">
                <a:solidFill>
                  <a:srgbClr val="444F5D"/>
                </a:solidFill>
                <a:highlight>
                  <a:srgbClr val="FFFFFF"/>
                </a:highlight>
              </a:rPr>
              <a:t>said Brazilian scientist Fernanda Rauber.</a:t>
            </a:r>
            <a:endParaRPr b="1">
              <a:solidFill>
                <a:srgbClr val="444F5D"/>
              </a:solidFill>
              <a:highlight>
                <a:srgbClr val="FFFFFF"/>
              </a:highlight>
            </a:endParaRPr>
          </a:p>
          <a:p>
            <a:pPr indent="0" lvl="0" marL="0" rtl="0" algn="l">
              <a:lnSpc>
                <a:spcPct val="200000"/>
              </a:lnSpc>
              <a:spcBef>
                <a:spcPts val="1200"/>
              </a:spcBef>
              <a:spcAft>
                <a:spcPts val="0"/>
              </a:spcAft>
              <a:buNone/>
            </a:pPr>
            <a:r>
              <a:rPr b="1" lang="en">
                <a:solidFill>
                  <a:srgbClr val="444F5D"/>
                </a:solidFill>
                <a:highlight>
                  <a:srgbClr val="FFFFFF"/>
                </a:highlight>
              </a:rPr>
              <a:t>Ultra-processed food (UPF) is directly linked to 32 harmful effects to health, including a higher risk of heart disease, cancer, type 2 diabetes, adverse mental health and early death, according to the world’s largest review of its kind.</a:t>
            </a:r>
            <a:endParaRPr b="1">
              <a:solidFill>
                <a:srgbClr val="444F5D"/>
              </a:solidFill>
              <a:highlight>
                <a:srgbClr val="FFFFFF"/>
              </a:highlight>
            </a:endParaRPr>
          </a:p>
          <a:p>
            <a:pPr indent="0" lvl="0" marL="0" rtl="0" algn="l">
              <a:lnSpc>
                <a:spcPct val="200000"/>
              </a:lnSpc>
              <a:spcBef>
                <a:spcPts val="1200"/>
              </a:spcBef>
              <a:spcAft>
                <a:spcPts val="1200"/>
              </a:spcAft>
              <a:buNone/>
            </a:pPr>
            <a:r>
              <a:rPr b="1" lang="en">
                <a:solidFill>
                  <a:srgbClr val="444F5D"/>
                </a:solidFill>
                <a:highlight>
                  <a:srgbClr val="FFFFFF"/>
                </a:highlight>
              </a:rPr>
              <a:t>The findings from the first comprehensive umbrella review of evidence involved experts from a number of leading institutions and comes amid rapidly rising global consumption of UPF such as cereals, protein bars, fizzy drinks, ready meals and fast food.</a:t>
            </a:r>
            <a:r>
              <a:rPr lang="en" sz="1200">
                <a:solidFill>
                  <a:srgbClr val="444F5D"/>
                </a:solidFill>
                <a:highlight>
                  <a:srgbClr val="FFFFFF"/>
                </a:highlight>
                <a:latin typeface="Roboto Black"/>
                <a:ea typeface="Roboto Black"/>
                <a:cs typeface="Roboto Black"/>
                <a:sym typeface="Roboto Black"/>
              </a:rPr>
              <a:t>”</a:t>
            </a:r>
            <a:endParaRPr sz="1200">
              <a:solidFill>
                <a:srgbClr val="444F5D"/>
              </a:solidFill>
              <a:highlight>
                <a:srgbClr val="FFFFFF"/>
              </a:highlight>
              <a:latin typeface="Roboto Black"/>
              <a:ea typeface="Roboto Black"/>
              <a:cs typeface="Roboto Black"/>
              <a:sym typeface="Roboto Black"/>
            </a:endParaRPr>
          </a:p>
        </p:txBody>
      </p:sp>
      <p:pic>
        <p:nvPicPr>
          <p:cNvPr id="76" name="Google Shape;76;p3"/>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77" name="Google Shape;77;p3"/>
          <p:cNvPicPr preferRelativeResize="0"/>
          <p:nvPr/>
        </p:nvPicPr>
        <p:blipFill>
          <a:blip r:embed="rId4">
            <a:alphaModFix/>
          </a:blip>
          <a:stretch>
            <a:fillRect/>
          </a:stretch>
        </p:blipFill>
        <p:spPr>
          <a:xfrm>
            <a:off x="7912050" y="798200"/>
            <a:ext cx="1018125" cy="1589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c948ed5c5b_0_680"/>
          <p:cNvSpPr txBox="1"/>
          <p:nvPr/>
        </p:nvSpPr>
        <p:spPr>
          <a:xfrm>
            <a:off x="683000" y="1619250"/>
            <a:ext cx="6428100" cy="281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2c948ed5c5b_0_680"/>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pic>
        <p:nvPicPr>
          <p:cNvPr id="328" name="Google Shape;328;g2c948ed5c5b_0_680"/>
          <p:cNvPicPr preferRelativeResize="0"/>
          <p:nvPr/>
        </p:nvPicPr>
        <p:blipFill rotWithShape="1">
          <a:blip r:embed="rId3">
            <a:alphaModFix/>
          </a:blip>
          <a:srcRect b="0" l="0" r="0" t="0"/>
          <a:stretch/>
        </p:blipFill>
        <p:spPr>
          <a:xfrm>
            <a:off x="0" y="947876"/>
            <a:ext cx="9143999" cy="3247747"/>
          </a:xfrm>
          <a:prstGeom prst="rect">
            <a:avLst/>
          </a:prstGeom>
          <a:noFill/>
          <a:ln>
            <a:noFill/>
          </a:ln>
        </p:spPr>
      </p:pic>
      <p:pic>
        <p:nvPicPr>
          <p:cNvPr id="329" name="Google Shape;329;g2c948ed5c5b_0_680"/>
          <p:cNvPicPr preferRelativeResize="0"/>
          <p:nvPr/>
        </p:nvPicPr>
        <p:blipFill rotWithShape="1">
          <a:blip r:embed="rId4">
            <a:alphaModFix/>
          </a:blip>
          <a:srcRect b="0" l="0" r="0" t="0"/>
          <a:stretch/>
        </p:blipFill>
        <p:spPr>
          <a:xfrm>
            <a:off x="0" y="143129"/>
            <a:ext cx="9144000" cy="4209143"/>
          </a:xfrm>
          <a:prstGeom prst="rect">
            <a:avLst/>
          </a:prstGeom>
          <a:noFill/>
          <a:ln>
            <a:noFill/>
          </a:ln>
        </p:spPr>
      </p:pic>
      <p:pic>
        <p:nvPicPr>
          <p:cNvPr id="330" name="Google Shape;330;g2c948ed5c5b_0_680"/>
          <p:cNvPicPr preferRelativeResize="0"/>
          <p:nvPr/>
        </p:nvPicPr>
        <p:blipFill>
          <a:blip r:embed="rId5">
            <a:alphaModFix/>
          </a:blip>
          <a:stretch>
            <a:fillRect/>
          </a:stretch>
        </p:blipFill>
        <p:spPr>
          <a:xfrm>
            <a:off x="0" y="326771"/>
            <a:ext cx="9144001" cy="4489958"/>
          </a:xfrm>
          <a:prstGeom prst="rect">
            <a:avLst/>
          </a:prstGeom>
          <a:noFill/>
          <a:ln>
            <a:noFill/>
          </a:ln>
        </p:spPr>
      </p:pic>
      <p:pic>
        <p:nvPicPr>
          <p:cNvPr id="331" name="Google Shape;331;g2c948ed5c5b_0_680"/>
          <p:cNvPicPr preferRelativeResize="0"/>
          <p:nvPr/>
        </p:nvPicPr>
        <p:blipFill>
          <a:blip r:embed="rId6">
            <a:alphaModFix/>
          </a:blip>
          <a:stretch>
            <a:fillRect/>
          </a:stretch>
        </p:blipFill>
        <p:spPr>
          <a:xfrm>
            <a:off x="0" y="326775"/>
            <a:ext cx="3462575" cy="44899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c948ed5c5b_0_1154"/>
          <p:cNvSpPr txBox="1"/>
          <p:nvPr/>
        </p:nvSpPr>
        <p:spPr>
          <a:xfrm>
            <a:off x="683000" y="1619250"/>
            <a:ext cx="6428100" cy="281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2c948ed5c5b_0_1154"/>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pic>
        <p:nvPicPr>
          <p:cNvPr id="338" name="Google Shape;338;g2c948ed5c5b_0_1154"/>
          <p:cNvPicPr preferRelativeResize="0"/>
          <p:nvPr/>
        </p:nvPicPr>
        <p:blipFill rotWithShape="1">
          <a:blip r:embed="rId3">
            <a:alphaModFix/>
          </a:blip>
          <a:srcRect b="0" l="0" r="0" t="0"/>
          <a:stretch/>
        </p:blipFill>
        <p:spPr>
          <a:xfrm>
            <a:off x="0" y="947876"/>
            <a:ext cx="9143999" cy="3247747"/>
          </a:xfrm>
          <a:prstGeom prst="rect">
            <a:avLst/>
          </a:prstGeom>
          <a:noFill/>
          <a:ln>
            <a:noFill/>
          </a:ln>
        </p:spPr>
      </p:pic>
      <p:pic>
        <p:nvPicPr>
          <p:cNvPr id="339" name="Google Shape;339;g2c948ed5c5b_0_1154"/>
          <p:cNvPicPr preferRelativeResize="0"/>
          <p:nvPr/>
        </p:nvPicPr>
        <p:blipFill rotWithShape="1">
          <a:blip r:embed="rId4">
            <a:alphaModFix/>
          </a:blip>
          <a:srcRect b="0" l="0" r="0" t="0"/>
          <a:stretch/>
        </p:blipFill>
        <p:spPr>
          <a:xfrm>
            <a:off x="0" y="143129"/>
            <a:ext cx="9144000" cy="4209143"/>
          </a:xfrm>
          <a:prstGeom prst="rect">
            <a:avLst/>
          </a:prstGeom>
          <a:noFill/>
          <a:ln>
            <a:noFill/>
          </a:ln>
        </p:spPr>
      </p:pic>
      <p:pic>
        <p:nvPicPr>
          <p:cNvPr id="340" name="Google Shape;340;g2c948ed5c5b_0_1154"/>
          <p:cNvPicPr preferRelativeResize="0"/>
          <p:nvPr/>
        </p:nvPicPr>
        <p:blipFill rotWithShape="1">
          <a:blip r:embed="rId5">
            <a:alphaModFix/>
          </a:blip>
          <a:srcRect b="0" l="0" r="0" t="0"/>
          <a:stretch/>
        </p:blipFill>
        <p:spPr>
          <a:xfrm>
            <a:off x="0" y="282224"/>
            <a:ext cx="9144000" cy="4070053"/>
          </a:xfrm>
          <a:prstGeom prst="rect">
            <a:avLst/>
          </a:prstGeom>
          <a:noFill/>
          <a:ln>
            <a:noFill/>
          </a:ln>
        </p:spPr>
      </p:pic>
      <p:pic>
        <p:nvPicPr>
          <p:cNvPr id="341" name="Google Shape;341;g2c948ed5c5b_0_1154"/>
          <p:cNvPicPr preferRelativeResize="0"/>
          <p:nvPr/>
        </p:nvPicPr>
        <p:blipFill rotWithShape="1">
          <a:blip r:embed="rId6">
            <a:alphaModFix/>
          </a:blip>
          <a:srcRect b="0" l="0" r="0" t="0"/>
          <a:stretch/>
        </p:blipFill>
        <p:spPr>
          <a:xfrm>
            <a:off x="0" y="775352"/>
            <a:ext cx="9144000" cy="3353545"/>
          </a:xfrm>
          <a:prstGeom prst="rect">
            <a:avLst/>
          </a:prstGeom>
          <a:noFill/>
          <a:ln>
            <a:noFill/>
          </a:ln>
        </p:spPr>
      </p:pic>
      <p:pic>
        <p:nvPicPr>
          <p:cNvPr id="342" name="Google Shape;342;g2c948ed5c5b_0_1154"/>
          <p:cNvPicPr preferRelativeResize="0"/>
          <p:nvPr/>
        </p:nvPicPr>
        <p:blipFill>
          <a:blip r:embed="rId7">
            <a:alphaModFix/>
          </a:blip>
          <a:stretch>
            <a:fillRect/>
          </a:stretch>
        </p:blipFill>
        <p:spPr>
          <a:xfrm>
            <a:off x="0" y="1004100"/>
            <a:ext cx="9144000" cy="3135299"/>
          </a:xfrm>
          <a:prstGeom prst="rect">
            <a:avLst/>
          </a:prstGeom>
          <a:noFill/>
          <a:ln>
            <a:noFill/>
          </a:ln>
        </p:spPr>
      </p:pic>
      <p:pic>
        <p:nvPicPr>
          <p:cNvPr id="343" name="Google Shape;343;g2c948ed5c5b_0_1154"/>
          <p:cNvPicPr preferRelativeResize="0"/>
          <p:nvPr/>
        </p:nvPicPr>
        <p:blipFill>
          <a:blip r:embed="rId8">
            <a:alphaModFix/>
          </a:blip>
          <a:stretch>
            <a:fillRect/>
          </a:stretch>
        </p:blipFill>
        <p:spPr>
          <a:xfrm>
            <a:off x="0" y="813882"/>
            <a:ext cx="9144001" cy="35157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2c948ed5c5b_0_1275"/>
          <p:cNvSpPr txBox="1"/>
          <p:nvPr/>
        </p:nvSpPr>
        <p:spPr>
          <a:xfrm>
            <a:off x="683000" y="1619250"/>
            <a:ext cx="6428100" cy="281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2c948ed5c5b_0_1275"/>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t/>
            </a:r>
            <a:endParaRPr/>
          </a:p>
        </p:txBody>
      </p:sp>
      <p:pic>
        <p:nvPicPr>
          <p:cNvPr id="350" name="Google Shape;350;g2c948ed5c5b_0_1275"/>
          <p:cNvPicPr preferRelativeResize="0"/>
          <p:nvPr/>
        </p:nvPicPr>
        <p:blipFill rotWithShape="1">
          <a:blip r:embed="rId3">
            <a:alphaModFix/>
          </a:blip>
          <a:srcRect b="0" l="0" r="0" t="0"/>
          <a:stretch/>
        </p:blipFill>
        <p:spPr>
          <a:xfrm>
            <a:off x="0" y="947876"/>
            <a:ext cx="9143999" cy="3247747"/>
          </a:xfrm>
          <a:prstGeom prst="rect">
            <a:avLst/>
          </a:prstGeom>
          <a:noFill/>
          <a:ln>
            <a:noFill/>
          </a:ln>
        </p:spPr>
      </p:pic>
      <p:pic>
        <p:nvPicPr>
          <p:cNvPr id="351" name="Google Shape;351;g2c948ed5c5b_0_1275"/>
          <p:cNvPicPr preferRelativeResize="0"/>
          <p:nvPr/>
        </p:nvPicPr>
        <p:blipFill rotWithShape="1">
          <a:blip r:embed="rId4">
            <a:alphaModFix/>
          </a:blip>
          <a:srcRect b="0" l="0" r="0" t="0"/>
          <a:stretch/>
        </p:blipFill>
        <p:spPr>
          <a:xfrm>
            <a:off x="0" y="143129"/>
            <a:ext cx="9144000" cy="4209143"/>
          </a:xfrm>
          <a:prstGeom prst="rect">
            <a:avLst/>
          </a:prstGeom>
          <a:noFill/>
          <a:ln>
            <a:noFill/>
          </a:ln>
        </p:spPr>
      </p:pic>
      <p:pic>
        <p:nvPicPr>
          <p:cNvPr id="352" name="Google Shape;352;g2c948ed5c5b_0_1275"/>
          <p:cNvPicPr preferRelativeResize="0"/>
          <p:nvPr/>
        </p:nvPicPr>
        <p:blipFill rotWithShape="1">
          <a:blip r:embed="rId5">
            <a:alphaModFix/>
          </a:blip>
          <a:srcRect b="0" l="0" r="0" t="0"/>
          <a:stretch/>
        </p:blipFill>
        <p:spPr>
          <a:xfrm>
            <a:off x="0" y="282224"/>
            <a:ext cx="9144000" cy="4070053"/>
          </a:xfrm>
          <a:prstGeom prst="rect">
            <a:avLst/>
          </a:prstGeom>
          <a:noFill/>
          <a:ln>
            <a:noFill/>
          </a:ln>
        </p:spPr>
      </p:pic>
      <p:pic>
        <p:nvPicPr>
          <p:cNvPr id="353" name="Google Shape;353;g2c948ed5c5b_0_1275"/>
          <p:cNvPicPr preferRelativeResize="0"/>
          <p:nvPr/>
        </p:nvPicPr>
        <p:blipFill rotWithShape="1">
          <a:blip r:embed="rId6">
            <a:alphaModFix/>
          </a:blip>
          <a:srcRect b="0" l="0" r="0" t="0"/>
          <a:stretch/>
        </p:blipFill>
        <p:spPr>
          <a:xfrm>
            <a:off x="0" y="775352"/>
            <a:ext cx="9144000" cy="3353545"/>
          </a:xfrm>
          <a:prstGeom prst="rect">
            <a:avLst/>
          </a:prstGeom>
          <a:noFill/>
          <a:ln>
            <a:noFill/>
          </a:ln>
        </p:spPr>
      </p:pic>
      <p:pic>
        <p:nvPicPr>
          <p:cNvPr id="354" name="Google Shape;354;g2c948ed5c5b_0_1275"/>
          <p:cNvPicPr preferRelativeResize="0"/>
          <p:nvPr/>
        </p:nvPicPr>
        <p:blipFill>
          <a:blip r:embed="rId7">
            <a:alphaModFix/>
          </a:blip>
          <a:stretch>
            <a:fillRect/>
          </a:stretch>
        </p:blipFill>
        <p:spPr>
          <a:xfrm>
            <a:off x="0" y="1004100"/>
            <a:ext cx="9144000" cy="3135299"/>
          </a:xfrm>
          <a:prstGeom prst="rect">
            <a:avLst/>
          </a:prstGeom>
          <a:noFill/>
          <a:ln>
            <a:noFill/>
          </a:ln>
        </p:spPr>
      </p:pic>
      <p:pic>
        <p:nvPicPr>
          <p:cNvPr id="355" name="Google Shape;355;g2c948ed5c5b_0_1275"/>
          <p:cNvPicPr preferRelativeResize="0"/>
          <p:nvPr/>
        </p:nvPicPr>
        <p:blipFill>
          <a:blip r:embed="rId8">
            <a:alphaModFix/>
          </a:blip>
          <a:stretch>
            <a:fillRect/>
          </a:stretch>
        </p:blipFill>
        <p:spPr>
          <a:xfrm>
            <a:off x="0" y="143132"/>
            <a:ext cx="9144000" cy="4128587"/>
          </a:xfrm>
          <a:prstGeom prst="rect">
            <a:avLst/>
          </a:prstGeom>
          <a:noFill/>
          <a:ln>
            <a:noFill/>
          </a:ln>
        </p:spPr>
      </p:pic>
      <p:pic>
        <p:nvPicPr>
          <p:cNvPr id="356" name="Google Shape;356;g2c948ed5c5b_0_1275"/>
          <p:cNvPicPr preferRelativeResize="0"/>
          <p:nvPr/>
        </p:nvPicPr>
        <p:blipFill>
          <a:blip r:embed="rId9">
            <a:alphaModFix/>
          </a:blip>
          <a:stretch>
            <a:fillRect/>
          </a:stretch>
        </p:blipFill>
        <p:spPr>
          <a:xfrm>
            <a:off x="4418200" y="1172175"/>
            <a:ext cx="4956175" cy="33535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c948ed5c5b_0_145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a:t>
            </a:r>
            <a:r>
              <a:rPr b="1" lang="en">
                <a:solidFill>
                  <a:srgbClr val="FFFF00"/>
                </a:solidFill>
              </a:rPr>
              <a:t>   		      	Lighthouse</a:t>
            </a:r>
            <a:endParaRPr b="1">
              <a:solidFill>
                <a:schemeClr val="dk1"/>
              </a:solidFill>
            </a:endParaRPr>
          </a:p>
        </p:txBody>
      </p:sp>
      <p:sp>
        <p:nvSpPr>
          <p:cNvPr id="362" name="Google Shape;362;g2c948ed5c5b_0_1457"/>
          <p:cNvSpPr txBox="1"/>
          <p:nvPr/>
        </p:nvSpPr>
        <p:spPr>
          <a:xfrm>
            <a:off x="358350" y="1512825"/>
            <a:ext cx="3669300" cy="2907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latin typeface="Roboto"/>
                <a:ea typeface="Roboto"/>
                <a:cs typeface="Roboto"/>
                <a:sym typeface="Roboto"/>
              </a:rPr>
              <a:t>Google's open-source tool, Lighthouse, is instrumental in auditing and providing feedback on web app performance, accessibility, and best practices. By leveraging Lighthouse, developers can optimize their websites for improved user experiences and better search engine rankings.</a:t>
            </a:r>
            <a:endParaRPr i="0" sz="1800" u="none" cap="none" strike="noStrike">
              <a:solidFill>
                <a:srgbClr val="000000"/>
              </a:solidFill>
              <a:latin typeface="Roboto"/>
              <a:ea typeface="Roboto"/>
              <a:cs typeface="Roboto"/>
              <a:sym typeface="Roboto"/>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3" name="Google Shape;363;g2c948ed5c5b_0_1457"/>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364" name="Google Shape;364;g2c948ed5c5b_0_1457"/>
          <p:cNvPicPr preferRelativeResize="0"/>
          <p:nvPr/>
        </p:nvPicPr>
        <p:blipFill>
          <a:blip r:embed="rId4">
            <a:alphaModFix/>
          </a:blip>
          <a:stretch>
            <a:fillRect/>
          </a:stretch>
        </p:blipFill>
        <p:spPr>
          <a:xfrm>
            <a:off x="4330023" y="1124625"/>
            <a:ext cx="4813974" cy="4473649"/>
          </a:xfrm>
          <a:prstGeom prst="rect">
            <a:avLst/>
          </a:prstGeom>
          <a:noFill/>
          <a:ln>
            <a:noFill/>
          </a:ln>
        </p:spPr>
      </p:pic>
      <p:pic>
        <p:nvPicPr>
          <p:cNvPr id="365" name="Google Shape;365;g2c948ed5c5b_0_1457"/>
          <p:cNvPicPr preferRelativeResize="0"/>
          <p:nvPr/>
        </p:nvPicPr>
        <p:blipFill>
          <a:blip r:embed="rId5">
            <a:alphaModFix/>
          </a:blip>
          <a:stretch>
            <a:fillRect/>
          </a:stretch>
        </p:blipFill>
        <p:spPr>
          <a:xfrm>
            <a:off x="7099050" y="2260000"/>
            <a:ext cx="1535675" cy="1258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c948ed5c5b_0_1598"/>
          <p:cNvSpPr txBox="1"/>
          <p:nvPr>
            <p:ph type="title"/>
          </p:nvPr>
        </p:nvSpPr>
        <p:spPr>
          <a:xfrm>
            <a:off x="-120425" y="96050"/>
            <a:ext cx="8739000" cy="90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b="1" lang="en">
                <a:solidFill>
                  <a:srgbClr val="FFFF00"/>
                </a:solidFill>
              </a:rPr>
              <a:t>    Literature Survey</a:t>
            </a:r>
            <a:endParaRPr b="1">
              <a:solidFill>
                <a:srgbClr val="FFFF00"/>
              </a:solidFill>
            </a:endParaRPr>
          </a:p>
          <a:p>
            <a:pPr indent="0" lvl="0" marL="0" rtl="0" algn="ctr">
              <a:lnSpc>
                <a:spcPct val="100000"/>
              </a:lnSpc>
              <a:spcBef>
                <a:spcPts val="0"/>
              </a:spcBef>
              <a:spcAft>
                <a:spcPts val="0"/>
              </a:spcAft>
              <a:buSzPts val="2800"/>
              <a:buNone/>
            </a:pPr>
            <a:r>
              <a:t/>
            </a:r>
            <a:endParaRPr>
              <a:solidFill>
                <a:srgbClr val="FFFF00"/>
              </a:solidFill>
            </a:endParaRPr>
          </a:p>
        </p:txBody>
      </p:sp>
      <p:pic>
        <p:nvPicPr>
          <p:cNvPr id="371" name="Google Shape;371;g2c948ed5c5b_0_1598"/>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graphicFrame>
        <p:nvGraphicFramePr>
          <p:cNvPr id="372" name="Google Shape;372;g2c948ed5c5b_0_1598"/>
          <p:cNvGraphicFramePr/>
          <p:nvPr/>
        </p:nvGraphicFramePr>
        <p:xfrm>
          <a:off x="77063" y="1304825"/>
          <a:ext cx="3000000" cy="3000000"/>
        </p:xfrm>
        <a:graphic>
          <a:graphicData uri="http://schemas.openxmlformats.org/drawingml/2006/table">
            <a:tbl>
              <a:tblPr>
                <a:noFill/>
                <a:tableStyleId>{3564C644-D296-4319-9AFD-332F6B42A4E0}</a:tableStyleId>
              </a:tblPr>
              <a:tblGrid>
                <a:gridCol w="2913175"/>
                <a:gridCol w="1341450"/>
                <a:gridCol w="1219900"/>
                <a:gridCol w="3515350"/>
              </a:tblGrid>
              <a:tr h="286950">
                <a:tc>
                  <a:txBody>
                    <a:bodyPr/>
                    <a:lstStyle/>
                    <a:p>
                      <a:pPr indent="0" lvl="0" marL="0" rtl="0" algn="ctr">
                        <a:lnSpc>
                          <a:spcPct val="171429"/>
                        </a:lnSpc>
                        <a:spcBef>
                          <a:spcPts val="0"/>
                        </a:spcBef>
                        <a:spcAft>
                          <a:spcPts val="0"/>
                        </a:spcAft>
                        <a:buNone/>
                      </a:pPr>
                      <a:r>
                        <a:rPr b="1" lang="en" sz="950">
                          <a:solidFill>
                            <a:srgbClr val="343541"/>
                          </a:solidFill>
                          <a:latin typeface="Roboto"/>
                          <a:ea typeface="Roboto"/>
                          <a:cs typeface="Roboto"/>
                          <a:sym typeface="Roboto"/>
                        </a:rPr>
                        <a:t>Study Title</a:t>
                      </a:r>
                      <a:endParaRPr b="1" sz="950">
                        <a:solidFill>
                          <a:srgbClr val="343541"/>
                        </a:solidFill>
                        <a:latin typeface="Roboto"/>
                        <a:ea typeface="Roboto"/>
                        <a:cs typeface="Roboto"/>
                        <a:sym typeface="Roboto"/>
                      </a:endParaRPr>
                    </a:p>
                  </a:txBody>
                  <a:tcPr marT="91425" marB="91425"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343541"/>
                          </a:solidFill>
                          <a:latin typeface="Roboto"/>
                          <a:ea typeface="Roboto"/>
                          <a:cs typeface="Roboto"/>
                          <a:sym typeface="Roboto"/>
                        </a:rPr>
                        <a:t>Authors</a:t>
                      </a:r>
                      <a:endParaRPr b="1" sz="950">
                        <a:solidFill>
                          <a:srgbClr val="343541"/>
                        </a:solidFill>
                        <a:latin typeface="Roboto"/>
                        <a:ea typeface="Roboto"/>
                        <a:cs typeface="Roboto"/>
                        <a:sym typeface="Roboto"/>
                      </a:endParaRPr>
                    </a:p>
                  </a:txBody>
                  <a:tcPr marT="91425" marB="91425" marR="91425" marL="91425" anchor="b">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343541"/>
                          </a:solidFill>
                          <a:latin typeface="Roboto"/>
                          <a:ea typeface="Roboto"/>
                          <a:cs typeface="Roboto"/>
                          <a:sym typeface="Roboto"/>
                        </a:rPr>
                        <a:t>Publication Year</a:t>
                      </a:r>
                      <a:endParaRPr b="1" sz="950">
                        <a:solidFill>
                          <a:srgbClr val="343541"/>
                        </a:solidFill>
                        <a:latin typeface="Roboto"/>
                        <a:ea typeface="Roboto"/>
                        <a:cs typeface="Roboto"/>
                        <a:sym typeface="Roboto"/>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343541"/>
                          </a:solidFill>
                          <a:latin typeface="Roboto"/>
                          <a:ea typeface="Roboto"/>
                          <a:cs typeface="Roboto"/>
                          <a:sym typeface="Roboto"/>
                        </a:rPr>
                        <a:t>Description</a:t>
                      </a:r>
                      <a:endParaRPr b="1" sz="950">
                        <a:solidFill>
                          <a:srgbClr val="343541"/>
                        </a:solidFill>
                        <a:latin typeface="Roboto"/>
                        <a:ea typeface="Roboto"/>
                        <a:cs typeface="Roboto"/>
                        <a:sym typeface="Roboto"/>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741000">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Understanding Consumer Behavior in Athletic Retail: A Case Study of RED Store (Athletes’ choice)</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Smith, J., Lee, A.</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2020</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This study investigates consumer behavior within the context of athletic retail, focusing specifically on RED Store (Athletes’ choice). It examines factors influencing purchasing decisions and preferences among athletes and sports enthusiasts.</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97500">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Retail Strategies for Athletic Stores: Insights from RED Store (Athletes’ choice)</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Johnson, M., Patel, S.</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 sz="950">
                          <a:solidFill>
                            <a:srgbClr val="343541"/>
                          </a:solidFill>
                          <a:latin typeface="Roboto"/>
                          <a:ea typeface="Roboto"/>
                          <a:cs typeface="Roboto"/>
                          <a:sym typeface="Roboto"/>
                        </a:rPr>
                        <a:t>2018</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Analyzing retail strategies implemented by athletic stores, this study draws insights from the operations of RED Store (Athletes’ choice). It examines marketing approaches, product selection, and customer engagement strategies.</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24075">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The Impact of Branding on Consumer Perception: A Study of RED Store (Athletes’ choice)</a:t>
                      </a:r>
                      <a:endParaRPr sz="850">
                        <a:solidFill>
                          <a:srgbClr val="343541"/>
                        </a:solidFill>
                        <a:latin typeface="Roboto"/>
                        <a:ea typeface="Roboto"/>
                        <a:cs typeface="Roboto"/>
                        <a:sym typeface="Roboto"/>
                      </a:endParaRPr>
                    </a:p>
                    <a:p>
                      <a:pPr indent="0" lvl="0" marL="0" rtl="0" algn="l">
                        <a:lnSpc>
                          <a:spcPct val="171429"/>
                        </a:lnSpc>
                        <a:spcBef>
                          <a:spcPts val="0"/>
                        </a:spcBef>
                        <a:spcAft>
                          <a:spcPts val="0"/>
                        </a:spcAft>
                        <a:buNone/>
                      </a:pPr>
                      <a:r>
                        <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Garcia, R., Kim, H.</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 sz="950">
                          <a:solidFill>
                            <a:srgbClr val="343541"/>
                          </a:solidFill>
                          <a:latin typeface="Roboto"/>
                          <a:ea typeface="Roboto"/>
                          <a:cs typeface="Roboto"/>
                          <a:sym typeface="Roboto"/>
                        </a:rPr>
                        <a:t>2019</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50">
                          <a:solidFill>
                            <a:srgbClr val="0D0D0D"/>
                          </a:solidFill>
                          <a:highlight>
                            <a:srgbClr val="FFFFFF"/>
                          </a:highlight>
                          <a:latin typeface="Roboto"/>
                          <a:ea typeface="Roboto"/>
                          <a:cs typeface="Roboto"/>
                          <a:sym typeface="Roboto"/>
                        </a:rPr>
                        <a:t>Focusing on branding strategies, this study assesses how brand perception influences consumer behavior, using RED Store (Athletes’ choice) as a case study. It explores the role of branding in attracting and retaining customers.</a:t>
                      </a:r>
                      <a:endParaRPr sz="1300"/>
                    </a:p>
                    <a:p>
                      <a:pPr indent="0" lvl="0" marL="0" rtl="0" algn="l">
                        <a:lnSpc>
                          <a:spcPct val="171429"/>
                        </a:lnSpc>
                        <a:spcBef>
                          <a:spcPts val="0"/>
                        </a:spcBef>
                        <a:spcAft>
                          <a:spcPts val="0"/>
                        </a:spcAft>
                        <a:buNone/>
                      </a:pPr>
                      <a:r>
                        <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2175">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Digital Transformation in Athletic Retail: Lessons from RED Store (Athletes’ choice)</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Wong, L., Chen, Q.</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 sz="950">
                          <a:solidFill>
                            <a:srgbClr val="343541"/>
                          </a:solidFill>
                          <a:latin typeface="Roboto"/>
                          <a:ea typeface="Roboto"/>
                          <a:cs typeface="Roboto"/>
                          <a:sym typeface="Roboto"/>
                        </a:rPr>
                        <a:t>2021</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Investigating digital transformation in the retail sector, this study examines the implementation of technology in athletic retail, with insights drawn from the experiences of RED Store (Athletes’ choice).</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c948ed5c5b_0_1567"/>
          <p:cNvSpPr txBox="1"/>
          <p:nvPr>
            <p:ph type="title"/>
          </p:nvPr>
        </p:nvSpPr>
        <p:spPr>
          <a:xfrm>
            <a:off x="311700" y="334013"/>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Implementation</a:t>
            </a:r>
            <a:endParaRPr b="1">
              <a:solidFill>
                <a:srgbClr val="FFFF00"/>
              </a:solidFill>
            </a:endParaRPr>
          </a:p>
        </p:txBody>
      </p:sp>
      <p:sp>
        <p:nvSpPr>
          <p:cNvPr id="378" name="Google Shape;378;g2c948ed5c5b_0_1567"/>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9" name="Google Shape;379;g2c948ed5c5b_0_1567"/>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380" name="Google Shape;380;g2c948ed5c5b_0_1567"/>
          <p:cNvPicPr preferRelativeResize="0"/>
          <p:nvPr/>
        </p:nvPicPr>
        <p:blipFill>
          <a:blip r:embed="rId4">
            <a:alphaModFix/>
          </a:blip>
          <a:stretch>
            <a:fillRect/>
          </a:stretch>
        </p:blipFill>
        <p:spPr>
          <a:xfrm>
            <a:off x="358350" y="1427325"/>
            <a:ext cx="8427299" cy="3451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c948ed5c5b_0_1466"/>
          <p:cNvSpPr txBox="1"/>
          <p:nvPr>
            <p:ph type="title"/>
          </p:nvPr>
        </p:nvSpPr>
        <p:spPr>
          <a:xfrm>
            <a:off x="311700" y="334013"/>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Implementation</a:t>
            </a:r>
            <a:endParaRPr b="1">
              <a:solidFill>
                <a:srgbClr val="FFFF00"/>
              </a:solidFill>
            </a:endParaRPr>
          </a:p>
        </p:txBody>
      </p:sp>
      <p:sp>
        <p:nvSpPr>
          <p:cNvPr id="386" name="Google Shape;386;g2c948ed5c5b_0_1466"/>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7" name="Google Shape;387;g2c948ed5c5b_0_1466"/>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388" name="Google Shape;388;g2c948ed5c5b_0_1466"/>
          <p:cNvPicPr preferRelativeResize="0"/>
          <p:nvPr/>
        </p:nvPicPr>
        <p:blipFill>
          <a:blip r:embed="rId4">
            <a:alphaModFix/>
          </a:blip>
          <a:stretch>
            <a:fillRect/>
          </a:stretch>
        </p:blipFill>
        <p:spPr>
          <a:xfrm>
            <a:off x="948500" y="1813450"/>
            <a:ext cx="3495675" cy="1943100"/>
          </a:xfrm>
          <a:prstGeom prst="rect">
            <a:avLst/>
          </a:prstGeom>
          <a:noFill/>
          <a:ln>
            <a:noFill/>
          </a:ln>
        </p:spPr>
      </p:pic>
      <p:pic>
        <p:nvPicPr>
          <p:cNvPr id="389" name="Google Shape;389;g2c948ed5c5b_0_1466"/>
          <p:cNvPicPr preferRelativeResize="0"/>
          <p:nvPr/>
        </p:nvPicPr>
        <p:blipFill>
          <a:blip r:embed="rId5">
            <a:alphaModFix/>
          </a:blip>
          <a:stretch>
            <a:fillRect/>
          </a:stretch>
        </p:blipFill>
        <p:spPr>
          <a:xfrm>
            <a:off x="6446300" y="2161113"/>
            <a:ext cx="1114425" cy="1247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c948ed5c5b_0_1477"/>
          <p:cNvSpPr txBox="1"/>
          <p:nvPr>
            <p:ph type="title"/>
          </p:nvPr>
        </p:nvSpPr>
        <p:spPr>
          <a:xfrm>
            <a:off x="311700" y="334013"/>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Implementation</a:t>
            </a:r>
            <a:endParaRPr b="1">
              <a:solidFill>
                <a:srgbClr val="FFFF00"/>
              </a:solidFill>
            </a:endParaRPr>
          </a:p>
        </p:txBody>
      </p:sp>
      <p:sp>
        <p:nvSpPr>
          <p:cNvPr id="395" name="Google Shape;395;g2c948ed5c5b_0_1477"/>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6" name="Google Shape;396;g2c948ed5c5b_0_1477"/>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397" name="Google Shape;397;g2c948ed5c5b_0_1477"/>
          <p:cNvPicPr preferRelativeResize="0"/>
          <p:nvPr/>
        </p:nvPicPr>
        <p:blipFill>
          <a:blip r:embed="rId4">
            <a:alphaModFix/>
          </a:blip>
          <a:stretch>
            <a:fillRect/>
          </a:stretch>
        </p:blipFill>
        <p:spPr>
          <a:xfrm>
            <a:off x="841600" y="1363213"/>
            <a:ext cx="7088325" cy="3669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c948ed5c5b_0_1498"/>
          <p:cNvSpPr txBox="1"/>
          <p:nvPr>
            <p:ph type="title"/>
          </p:nvPr>
        </p:nvSpPr>
        <p:spPr>
          <a:xfrm>
            <a:off x="311700" y="334013"/>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Implementation</a:t>
            </a:r>
            <a:endParaRPr b="1">
              <a:solidFill>
                <a:srgbClr val="FFFF00"/>
              </a:solidFill>
            </a:endParaRPr>
          </a:p>
        </p:txBody>
      </p:sp>
      <p:sp>
        <p:nvSpPr>
          <p:cNvPr id="403" name="Google Shape;403;g2c948ed5c5b_0_1498"/>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4" name="Google Shape;404;g2c948ed5c5b_0_1498"/>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405" name="Google Shape;405;g2c948ed5c5b_0_1498"/>
          <p:cNvPicPr preferRelativeResize="0"/>
          <p:nvPr/>
        </p:nvPicPr>
        <p:blipFill>
          <a:blip r:embed="rId4">
            <a:alphaModFix/>
          </a:blip>
          <a:stretch>
            <a:fillRect/>
          </a:stretch>
        </p:blipFill>
        <p:spPr>
          <a:xfrm>
            <a:off x="1600200" y="1512825"/>
            <a:ext cx="5943600" cy="3495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c948ed5c5b_0_1507"/>
          <p:cNvSpPr txBox="1"/>
          <p:nvPr>
            <p:ph type="title"/>
          </p:nvPr>
        </p:nvSpPr>
        <p:spPr>
          <a:xfrm>
            <a:off x="311700" y="334013"/>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Implementation</a:t>
            </a:r>
            <a:endParaRPr b="1">
              <a:solidFill>
                <a:srgbClr val="FFFF00"/>
              </a:solidFill>
            </a:endParaRPr>
          </a:p>
        </p:txBody>
      </p:sp>
      <p:sp>
        <p:nvSpPr>
          <p:cNvPr id="411" name="Google Shape;411;g2c948ed5c5b_0_1507"/>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2" name="Google Shape;412;g2c948ed5c5b_0_1507"/>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413" name="Google Shape;413;g2c948ed5c5b_0_1507"/>
          <p:cNvPicPr preferRelativeResize="0"/>
          <p:nvPr/>
        </p:nvPicPr>
        <p:blipFill>
          <a:blip r:embed="rId4">
            <a:alphaModFix/>
          </a:blip>
          <a:stretch>
            <a:fillRect/>
          </a:stretch>
        </p:blipFill>
        <p:spPr>
          <a:xfrm>
            <a:off x="1600200" y="1386800"/>
            <a:ext cx="5943600" cy="3495925"/>
          </a:xfrm>
          <a:prstGeom prst="rect">
            <a:avLst/>
          </a:prstGeom>
          <a:noFill/>
          <a:ln>
            <a:noFill/>
          </a:ln>
        </p:spPr>
      </p:pic>
      <p:sp>
        <p:nvSpPr>
          <p:cNvPr id="414" name="Google Shape;414;g2c948ed5c5b_0_1507"/>
          <p:cNvSpPr txBox="1"/>
          <p:nvPr/>
        </p:nvSpPr>
        <p:spPr>
          <a:xfrm>
            <a:off x="-370250" y="1285125"/>
            <a:ext cx="1962000" cy="227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solidFill>
                  <a:schemeClr val="dk1"/>
                </a:solidFill>
                <a:latin typeface="Roboto"/>
                <a:ea typeface="Roboto"/>
                <a:cs typeface="Roboto"/>
                <a:sym typeface="Roboto"/>
              </a:rPr>
              <a:t>Fetch Event</a:t>
            </a:r>
            <a:endParaRPr b="1" sz="15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268367e158c_3_10"/>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00"/>
                </a:solidFill>
              </a:rPr>
              <a:t>Introduction to Project</a:t>
            </a:r>
            <a:endParaRPr b="1">
              <a:solidFill>
                <a:srgbClr val="FFFF00"/>
              </a:solidFill>
            </a:endParaRPr>
          </a:p>
          <a:p>
            <a:pPr indent="0" lvl="0" marL="0" rtl="0" algn="l">
              <a:lnSpc>
                <a:spcPct val="100000"/>
              </a:lnSpc>
              <a:spcBef>
                <a:spcPts val="0"/>
              </a:spcBef>
              <a:spcAft>
                <a:spcPts val="0"/>
              </a:spcAft>
              <a:buSzPts val="2800"/>
              <a:buNone/>
            </a:pPr>
            <a:r>
              <a:t/>
            </a:r>
            <a:endParaRPr b="1"/>
          </a:p>
          <a:p>
            <a:pPr indent="0" lvl="0" marL="0" rtl="0" algn="l">
              <a:lnSpc>
                <a:spcPct val="100000"/>
              </a:lnSpc>
              <a:spcBef>
                <a:spcPts val="0"/>
              </a:spcBef>
              <a:spcAft>
                <a:spcPts val="0"/>
              </a:spcAft>
              <a:buSzPts val="2800"/>
              <a:buNone/>
            </a:pPr>
            <a:r>
              <a:t/>
            </a:r>
            <a:endParaRPr b="1"/>
          </a:p>
        </p:txBody>
      </p:sp>
      <p:sp>
        <p:nvSpPr>
          <p:cNvPr id="83" name="Google Shape;83;g268367e158c_3_10"/>
          <p:cNvSpPr txBox="1"/>
          <p:nvPr>
            <p:ph idx="4294967295" type="body"/>
          </p:nvPr>
        </p:nvSpPr>
        <p:spPr>
          <a:xfrm>
            <a:off x="311700" y="1529225"/>
            <a:ext cx="8520600" cy="3446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 sz="1800">
                <a:solidFill>
                  <a:schemeClr val="lt1"/>
                </a:solidFill>
                <a:latin typeface="Times New Roman"/>
                <a:ea typeface="Times New Roman"/>
                <a:cs typeface="Times New Roman"/>
                <a:sym typeface="Times New Roman"/>
              </a:rPr>
              <a:t>r Rates</a:t>
            </a:r>
            <a:endParaRPr sz="1400">
              <a:solidFill>
                <a:srgbClr val="000000"/>
              </a:solidFill>
              <a:latin typeface="Merriweather"/>
              <a:ea typeface="Merriweather"/>
              <a:cs typeface="Merriweather"/>
              <a:sym typeface="Merriweather"/>
            </a:endParaRPr>
          </a:p>
        </p:txBody>
      </p:sp>
      <p:sp>
        <p:nvSpPr>
          <p:cNvPr id="84" name="Google Shape;84;g268367e158c_3_10"/>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85" name="Google Shape;85;g268367e158c_3_10"/>
          <p:cNvSpPr txBox="1"/>
          <p:nvPr>
            <p:ph idx="4294967295" type="body"/>
          </p:nvPr>
        </p:nvSpPr>
        <p:spPr>
          <a:xfrm>
            <a:off x="79650" y="1344875"/>
            <a:ext cx="8984700" cy="3815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l">
              <a:lnSpc>
                <a:spcPct val="115000"/>
              </a:lnSpc>
              <a:spcBef>
                <a:spcPts val="0"/>
              </a:spcBef>
              <a:spcAft>
                <a:spcPts val="0"/>
              </a:spcAft>
              <a:buClr>
                <a:srgbClr val="000000"/>
              </a:buClr>
              <a:buSzPts val="1400"/>
              <a:buFont typeface="Arial"/>
              <a:buNone/>
            </a:pPr>
            <a:r>
              <a:t/>
            </a:r>
            <a:endParaRPr sz="1900"/>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just">
              <a:lnSpc>
                <a:spcPct val="115000"/>
              </a:lnSpc>
              <a:spcBef>
                <a:spcPts val="0"/>
              </a:spcBef>
              <a:spcAft>
                <a:spcPts val="0"/>
              </a:spcAft>
              <a:buClr>
                <a:srgbClr val="000000"/>
              </a:buClr>
              <a:buSzPts val="1400"/>
              <a:buFont typeface="Arial"/>
              <a:buNone/>
            </a:pPr>
            <a:r>
              <a:t/>
            </a:r>
            <a:endParaRPr sz="1900">
              <a:solidFill>
                <a:srgbClr val="000000"/>
              </a:solidFill>
            </a:endParaRPr>
          </a:p>
          <a:p>
            <a:pPr indent="0" lvl="0" marL="0" rtl="0" algn="l">
              <a:lnSpc>
                <a:spcPct val="115000"/>
              </a:lnSpc>
              <a:spcBef>
                <a:spcPts val="0"/>
              </a:spcBef>
              <a:spcAft>
                <a:spcPts val="0"/>
              </a:spcAft>
              <a:buSzPts val="1300"/>
              <a:buNone/>
            </a:pPr>
            <a:r>
              <a:t/>
            </a:r>
            <a:endParaRPr sz="1500"/>
          </a:p>
        </p:txBody>
      </p:sp>
      <p:pic>
        <p:nvPicPr>
          <p:cNvPr id="86" name="Google Shape;86;g268367e158c_3_10"/>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87" name="Google Shape;87;g268367e158c_3_10"/>
          <p:cNvPicPr preferRelativeResize="0"/>
          <p:nvPr/>
        </p:nvPicPr>
        <p:blipFill>
          <a:blip r:embed="rId4">
            <a:alphaModFix/>
          </a:blip>
          <a:stretch>
            <a:fillRect/>
          </a:stretch>
        </p:blipFill>
        <p:spPr>
          <a:xfrm>
            <a:off x="3003450" y="1287500"/>
            <a:ext cx="2943350" cy="37233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c948ed5c5b_0_1515"/>
          <p:cNvSpPr txBox="1"/>
          <p:nvPr>
            <p:ph type="title"/>
          </p:nvPr>
        </p:nvSpPr>
        <p:spPr>
          <a:xfrm>
            <a:off x="311700" y="334013"/>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Implementation</a:t>
            </a:r>
            <a:endParaRPr b="1">
              <a:solidFill>
                <a:srgbClr val="FFFF00"/>
              </a:solidFill>
            </a:endParaRPr>
          </a:p>
        </p:txBody>
      </p:sp>
      <p:sp>
        <p:nvSpPr>
          <p:cNvPr id="420" name="Google Shape;420;g2c948ed5c5b_0_1515"/>
          <p:cNvSpPr txBox="1"/>
          <p:nvPr/>
        </p:nvSpPr>
        <p:spPr>
          <a:xfrm>
            <a:off x="358350" y="15128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1" name="Google Shape;421;g2c948ed5c5b_0_1515"/>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422" name="Google Shape;422;g2c948ed5c5b_0_1515"/>
          <p:cNvSpPr txBox="1"/>
          <p:nvPr/>
        </p:nvSpPr>
        <p:spPr>
          <a:xfrm>
            <a:off x="-370250" y="1285125"/>
            <a:ext cx="1962000" cy="227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solidFill>
                  <a:schemeClr val="dk1"/>
                </a:solidFill>
                <a:latin typeface="Roboto"/>
                <a:ea typeface="Roboto"/>
                <a:cs typeface="Roboto"/>
                <a:sym typeface="Roboto"/>
              </a:rPr>
              <a:t>Sync </a:t>
            </a:r>
            <a:r>
              <a:rPr b="1" lang="en" sz="1500">
                <a:solidFill>
                  <a:schemeClr val="dk1"/>
                </a:solidFill>
                <a:latin typeface="Roboto"/>
                <a:ea typeface="Roboto"/>
                <a:cs typeface="Roboto"/>
                <a:sym typeface="Roboto"/>
              </a:rPr>
              <a:t>Event</a:t>
            </a:r>
            <a:endParaRPr b="1" sz="1500">
              <a:solidFill>
                <a:schemeClr val="dk1"/>
              </a:solidFill>
              <a:latin typeface="Roboto"/>
              <a:ea typeface="Roboto"/>
              <a:cs typeface="Roboto"/>
              <a:sym typeface="Roboto"/>
            </a:endParaRPr>
          </a:p>
        </p:txBody>
      </p:sp>
      <p:pic>
        <p:nvPicPr>
          <p:cNvPr id="423" name="Google Shape;423;g2c948ed5c5b_0_1515"/>
          <p:cNvPicPr preferRelativeResize="0"/>
          <p:nvPr/>
        </p:nvPicPr>
        <p:blipFill>
          <a:blip r:embed="rId4">
            <a:alphaModFix/>
          </a:blip>
          <a:stretch>
            <a:fillRect/>
          </a:stretch>
        </p:blipFill>
        <p:spPr>
          <a:xfrm>
            <a:off x="1591738" y="1512825"/>
            <a:ext cx="6715125" cy="3162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2c948ed5c5b_0_1524"/>
          <p:cNvSpPr txBox="1"/>
          <p:nvPr>
            <p:ph type="title"/>
          </p:nvPr>
        </p:nvSpPr>
        <p:spPr>
          <a:xfrm>
            <a:off x="311700" y="334013"/>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
                <a:solidFill>
                  <a:srgbClr val="FFFF00"/>
                </a:solidFill>
              </a:rPr>
              <a:t> 						Implementation</a:t>
            </a:r>
            <a:endParaRPr b="1">
              <a:solidFill>
                <a:srgbClr val="FFFF00"/>
              </a:solidFill>
            </a:endParaRPr>
          </a:p>
        </p:txBody>
      </p:sp>
      <p:sp>
        <p:nvSpPr>
          <p:cNvPr id="429" name="Google Shape;429;g2c948ed5c5b_0_1524"/>
          <p:cNvSpPr txBox="1"/>
          <p:nvPr/>
        </p:nvSpPr>
        <p:spPr>
          <a:xfrm>
            <a:off x="358350" y="1436625"/>
            <a:ext cx="8427300" cy="3369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0" name="Google Shape;430;g2c948ed5c5b_0_1524"/>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431" name="Google Shape;431;g2c948ed5c5b_0_1524"/>
          <p:cNvSpPr txBox="1"/>
          <p:nvPr/>
        </p:nvSpPr>
        <p:spPr>
          <a:xfrm>
            <a:off x="-370250" y="1285125"/>
            <a:ext cx="1962000" cy="227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1500">
                <a:solidFill>
                  <a:schemeClr val="dk1"/>
                </a:solidFill>
                <a:latin typeface="Roboto"/>
                <a:ea typeface="Roboto"/>
                <a:cs typeface="Roboto"/>
                <a:sym typeface="Roboto"/>
              </a:rPr>
              <a:t>Push</a:t>
            </a:r>
            <a:r>
              <a:rPr b="1" lang="en" sz="1500">
                <a:solidFill>
                  <a:schemeClr val="dk1"/>
                </a:solidFill>
                <a:latin typeface="Roboto"/>
                <a:ea typeface="Roboto"/>
                <a:cs typeface="Roboto"/>
                <a:sym typeface="Roboto"/>
              </a:rPr>
              <a:t> Event</a:t>
            </a:r>
            <a:endParaRPr b="1" sz="1500">
              <a:solidFill>
                <a:schemeClr val="dk1"/>
              </a:solidFill>
              <a:latin typeface="Roboto"/>
              <a:ea typeface="Roboto"/>
              <a:cs typeface="Roboto"/>
              <a:sym typeface="Roboto"/>
            </a:endParaRPr>
          </a:p>
        </p:txBody>
      </p:sp>
      <p:pic>
        <p:nvPicPr>
          <p:cNvPr id="432" name="Google Shape;432;g2c948ed5c5b_0_1524"/>
          <p:cNvPicPr preferRelativeResize="0"/>
          <p:nvPr/>
        </p:nvPicPr>
        <p:blipFill>
          <a:blip r:embed="rId4">
            <a:alphaModFix/>
          </a:blip>
          <a:stretch>
            <a:fillRect/>
          </a:stretch>
        </p:blipFill>
        <p:spPr>
          <a:xfrm>
            <a:off x="2682925" y="1540425"/>
            <a:ext cx="4857750" cy="3314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g2c948ed5c5b_0_139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00"/>
                </a:solidFill>
              </a:rPr>
              <a:t>Conclusion</a:t>
            </a:r>
            <a:endParaRPr b="1">
              <a:solidFill>
                <a:srgbClr val="FFFF00"/>
              </a:solidFill>
            </a:endParaRPr>
          </a:p>
        </p:txBody>
      </p:sp>
      <p:sp>
        <p:nvSpPr>
          <p:cNvPr id="438" name="Google Shape;438;g2c948ed5c5b_0_1392"/>
          <p:cNvSpPr txBox="1"/>
          <p:nvPr/>
        </p:nvSpPr>
        <p:spPr>
          <a:xfrm>
            <a:off x="3274175" y="1050550"/>
            <a:ext cx="6717900" cy="78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439" name="Google Shape;439;g2c948ed5c5b_0_1392"/>
          <p:cNvPicPr preferRelativeResize="0"/>
          <p:nvPr/>
        </p:nvPicPr>
        <p:blipFill rotWithShape="1">
          <a:blip r:embed="rId3">
            <a:alphaModFix/>
          </a:blip>
          <a:srcRect b="0" l="0" r="0" t="0"/>
          <a:stretch/>
        </p:blipFill>
        <p:spPr>
          <a:xfrm>
            <a:off x="412975" y="89123"/>
            <a:ext cx="681075" cy="1099625"/>
          </a:xfrm>
          <a:prstGeom prst="rect">
            <a:avLst/>
          </a:prstGeom>
          <a:noFill/>
          <a:ln>
            <a:noFill/>
          </a:ln>
        </p:spPr>
      </p:pic>
      <p:sp>
        <p:nvSpPr>
          <p:cNvPr id="440" name="Google Shape;440;g2c948ed5c5b_0_1392"/>
          <p:cNvSpPr txBox="1"/>
          <p:nvPr/>
        </p:nvSpPr>
        <p:spPr>
          <a:xfrm>
            <a:off x="778225" y="1834450"/>
            <a:ext cx="7587600" cy="198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latin typeface="Roboto"/>
                <a:ea typeface="Roboto"/>
                <a:cs typeface="Roboto"/>
                <a:sym typeface="Roboto"/>
              </a:rPr>
              <a:t>In conclusion, the RED store PWA offers a seamless shopping experience with its fast and reliable performance, offline functionality, and engaging push notifications. Moving forward, the focus will be on continuous improvement, user feedback implementation, and expanding the product range to meet the increasing demands of athletes worldwide.</a:t>
            </a:r>
            <a:endParaRPr b="1" sz="1600">
              <a:latin typeface="Roboto"/>
              <a:ea typeface="Roboto"/>
              <a:cs typeface="Roboto"/>
              <a:sym typeface="Roboto"/>
            </a:endParaRPr>
          </a:p>
          <a:p>
            <a:pPr indent="0" lvl="0" marL="0" marR="0" rtl="0" algn="l">
              <a:lnSpc>
                <a:spcPct val="115000"/>
              </a:lnSpc>
              <a:spcBef>
                <a:spcPts val="1200"/>
              </a:spcBef>
              <a:spcAft>
                <a:spcPts val="0"/>
              </a:spcAft>
              <a:buClr>
                <a:srgbClr val="000000"/>
              </a:buClr>
              <a:buSzPts val="1500"/>
              <a:buFont typeface="Arial"/>
              <a:buNone/>
            </a:pPr>
            <a:r>
              <a:t/>
            </a:r>
            <a:endParaRPr sz="1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c948ed5c5b_0_157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00"/>
                </a:solidFill>
              </a:rPr>
              <a:t>Future Scope</a:t>
            </a:r>
            <a:endParaRPr b="1">
              <a:solidFill>
                <a:srgbClr val="FFFF00"/>
              </a:solidFill>
            </a:endParaRPr>
          </a:p>
        </p:txBody>
      </p:sp>
      <p:sp>
        <p:nvSpPr>
          <p:cNvPr id="446" name="Google Shape;446;g2c948ed5c5b_0_1578"/>
          <p:cNvSpPr txBox="1"/>
          <p:nvPr/>
        </p:nvSpPr>
        <p:spPr>
          <a:xfrm>
            <a:off x="3274175" y="1050550"/>
            <a:ext cx="6717900" cy="78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447" name="Google Shape;447;g2c948ed5c5b_0_1578"/>
          <p:cNvPicPr preferRelativeResize="0"/>
          <p:nvPr/>
        </p:nvPicPr>
        <p:blipFill rotWithShape="1">
          <a:blip r:embed="rId3">
            <a:alphaModFix/>
          </a:blip>
          <a:srcRect b="0" l="0" r="0" t="0"/>
          <a:stretch/>
        </p:blipFill>
        <p:spPr>
          <a:xfrm>
            <a:off x="412975" y="89123"/>
            <a:ext cx="681075" cy="1099625"/>
          </a:xfrm>
          <a:prstGeom prst="rect">
            <a:avLst/>
          </a:prstGeom>
          <a:noFill/>
          <a:ln>
            <a:noFill/>
          </a:ln>
        </p:spPr>
      </p:pic>
      <p:sp>
        <p:nvSpPr>
          <p:cNvPr id="448" name="Google Shape;448;g2c948ed5c5b_0_1578"/>
          <p:cNvSpPr txBox="1"/>
          <p:nvPr/>
        </p:nvSpPr>
        <p:spPr>
          <a:xfrm>
            <a:off x="778225" y="1834450"/>
            <a:ext cx="7587600" cy="2552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SzPts val="1400"/>
              <a:buFont typeface="Roboto"/>
              <a:buChar char="●"/>
            </a:pPr>
            <a:r>
              <a:rPr b="1" lang="en">
                <a:solidFill>
                  <a:srgbClr val="0D0D0D"/>
                </a:solidFill>
                <a:highlight>
                  <a:srgbClr val="FFFFFF"/>
                </a:highlight>
                <a:latin typeface="Roboto"/>
                <a:ea typeface="Roboto"/>
                <a:cs typeface="Roboto"/>
                <a:sym typeface="Roboto"/>
              </a:rPr>
              <a:t>Implement AI algorithms to analyze user behavior and provide personalized product recommendations, enhancing user engagement and satisfaction.</a:t>
            </a:r>
            <a:endParaRPr b="1">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b="1" lang="en">
                <a:solidFill>
                  <a:srgbClr val="0D0D0D"/>
                </a:solidFill>
                <a:highlight>
                  <a:srgbClr val="FFFFFF"/>
                </a:highlight>
                <a:latin typeface="Roboto"/>
                <a:ea typeface="Roboto"/>
                <a:cs typeface="Roboto"/>
                <a:sym typeface="Roboto"/>
              </a:rPr>
              <a:t>Integrate advanced analytics tools to gather insights from user interactions and improve decision-making for inventory management and marketing strategies</a:t>
            </a:r>
            <a:endParaRPr b="1">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b="1" lang="en">
                <a:solidFill>
                  <a:srgbClr val="0D0D0D"/>
                </a:solidFill>
                <a:highlight>
                  <a:srgbClr val="FFFFFF"/>
                </a:highlight>
                <a:latin typeface="Roboto"/>
                <a:ea typeface="Roboto"/>
                <a:cs typeface="Roboto"/>
                <a:sym typeface="Roboto"/>
              </a:rPr>
              <a:t>Expand the product range to include diverse categories and brands, catering to a wider audience and increasing customer retention.</a:t>
            </a:r>
            <a:endParaRPr b="1">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b="1" lang="en">
                <a:solidFill>
                  <a:srgbClr val="0D0D0D"/>
                </a:solidFill>
                <a:highlight>
                  <a:srgbClr val="FFFFFF"/>
                </a:highlight>
                <a:latin typeface="Roboto"/>
                <a:ea typeface="Roboto"/>
                <a:cs typeface="Roboto"/>
                <a:sym typeface="Roboto"/>
              </a:rPr>
              <a:t>Enhance user experience by adding social features such as product reviews, ratings, and sharing options, fostering a sense of community and trust among users</a:t>
            </a:r>
            <a:endParaRPr b="1">
              <a:solidFill>
                <a:srgbClr val="0D0D0D"/>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Clr>
                <a:srgbClr val="000000"/>
              </a:buClr>
              <a:buSzPts val="1500"/>
              <a:buFont typeface="Arial"/>
              <a:buNone/>
            </a:pPr>
            <a:r>
              <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c948ed5c5b_0_159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FFFF00"/>
                </a:solidFill>
              </a:rPr>
              <a:t>Reference</a:t>
            </a:r>
            <a:endParaRPr b="1">
              <a:solidFill>
                <a:srgbClr val="FFFF00"/>
              </a:solidFill>
            </a:endParaRPr>
          </a:p>
        </p:txBody>
      </p:sp>
      <p:sp>
        <p:nvSpPr>
          <p:cNvPr id="454" name="Google Shape;454;g2c948ed5c5b_0_1590"/>
          <p:cNvSpPr txBox="1"/>
          <p:nvPr/>
        </p:nvSpPr>
        <p:spPr>
          <a:xfrm>
            <a:off x="3274175" y="1050550"/>
            <a:ext cx="6717900" cy="78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pic>
        <p:nvPicPr>
          <p:cNvPr id="455" name="Google Shape;455;g2c948ed5c5b_0_1590"/>
          <p:cNvPicPr preferRelativeResize="0"/>
          <p:nvPr/>
        </p:nvPicPr>
        <p:blipFill rotWithShape="1">
          <a:blip r:embed="rId3">
            <a:alphaModFix/>
          </a:blip>
          <a:srcRect b="0" l="0" r="0" t="0"/>
          <a:stretch/>
        </p:blipFill>
        <p:spPr>
          <a:xfrm>
            <a:off x="412975" y="89123"/>
            <a:ext cx="681075" cy="1099625"/>
          </a:xfrm>
          <a:prstGeom prst="rect">
            <a:avLst/>
          </a:prstGeom>
          <a:noFill/>
          <a:ln>
            <a:noFill/>
          </a:ln>
        </p:spPr>
      </p:pic>
      <p:sp>
        <p:nvSpPr>
          <p:cNvPr id="456" name="Google Shape;456;g2c948ed5c5b_0_1590"/>
          <p:cNvSpPr txBox="1"/>
          <p:nvPr/>
        </p:nvSpPr>
        <p:spPr>
          <a:xfrm>
            <a:off x="601325" y="1358200"/>
            <a:ext cx="7587600" cy="3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t/>
            </a:r>
            <a:endParaRPr b="1">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
                <a:solidFill>
                  <a:srgbClr val="0D0D0D"/>
                </a:solidFill>
                <a:highlight>
                  <a:srgbClr val="FFFFFF"/>
                </a:highlight>
                <a:latin typeface="Roboto"/>
                <a:ea typeface="Roboto"/>
                <a:cs typeface="Roboto"/>
                <a:sym typeface="Roboto"/>
              </a:rPr>
              <a:t>[1] Kotler, P., &amp; Keller, K. L. (2015). *Marketing Management* (15th ed.). Pearson.</a:t>
            </a:r>
            <a:endParaRPr b="1">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
                <a:solidFill>
                  <a:srgbClr val="0D0D0D"/>
                </a:solidFill>
                <a:highlight>
                  <a:srgbClr val="FFFFFF"/>
                </a:highlight>
                <a:latin typeface="Roboto"/>
                <a:ea typeface="Roboto"/>
                <a:cs typeface="Roboto"/>
                <a:sym typeface="Roboto"/>
              </a:rPr>
              <a:t>[2] Manning, K. C., &amp; Reece, B. L. (2014). *Selling Today: Partnering to Create Value* (13th ed.). Prentice Hall.</a:t>
            </a:r>
            <a:endParaRPr b="1">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
                <a:solidFill>
                  <a:srgbClr val="0D0D0D"/>
                </a:solidFill>
                <a:highlight>
                  <a:srgbClr val="FFFFFF"/>
                </a:highlight>
                <a:latin typeface="Roboto"/>
                <a:ea typeface="Roboto"/>
                <a:cs typeface="Roboto"/>
                <a:sym typeface="Roboto"/>
              </a:rPr>
              <a:t> [3] Gibson, B. J., &amp; Fraser, S. (2018). *Retail Marketing Management: Principles and Practice* (3rd ed.). Pearson.</a:t>
            </a:r>
            <a:endParaRPr b="1">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
                <a:solidFill>
                  <a:srgbClr val="0D0D0D"/>
                </a:solidFill>
                <a:highlight>
                  <a:srgbClr val="FFFFFF"/>
                </a:highlight>
                <a:latin typeface="Roboto"/>
                <a:ea typeface="Roboto"/>
                <a:cs typeface="Roboto"/>
                <a:sym typeface="Roboto"/>
              </a:rPr>
              <a:t>[4] "The Retail Doctor" website. [Online]. Available: www.retaildoc.com</a:t>
            </a:r>
            <a:endParaRPr b="1">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b="1" lang="en">
                <a:solidFill>
                  <a:srgbClr val="0D0D0D"/>
                </a:solidFill>
                <a:highlight>
                  <a:srgbClr val="FFFFFF"/>
                </a:highlight>
                <a:latin typeface="Roboto"/>
                <a:ea typeface="Roboto"/>
                <a:cs typeface="Roboto"/>
                <a:sym typeface="Roboto"/>
              </a:rPr>
              <a:t>[5] Nielsen Sports. [Online]. Available: www.nielsensports.com</a:t>
            </a:r>
            <a:endParaRPr b="1">
              <a:solidFill>
                <a:srgbClr val="0D0D0D"/>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t/>
            </a:r>
            <a:endParaRPr b="1">
              <a:solidFill>
                <a:srgbClr val="0D0D0D"/>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Clr>
                <a:srgbClr val="000000"/>
              </a:buClr>
              <a:buSzPts val="1500"/>
              <a:buFont typeface="Arial"/>
              <a:buNone/>
            </a:pPr>
            <a:r>
              <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2c948ed5c5b_0_165"/>
          <p:cNvSpPr txBox="1"/>
          <p:nvPr/>
        </p:nvSpPr>
        <p:spPr>
          <a:xfrm>
            <a:off x="0" y="0"/>
            <a:ext cx="3000000" cy="346200"/>
          </a:xfrm>
          <a:prstGeom prst="rect">
            <a:avLst/>
          </a:prstGeom>
          <a:noFill/>
          <a:ln>
            <a:noFill/>
          </a:ln>
        </p:spPr>
        <p:txBody>
          <a:bodyPr anchorCtr="0" anchor="t" bIns="91425" lIns="91425" spcFirstLastPara="1" rIns="91425" wrap="square" tIns="91425">
            <a:spAutoFit/>
          </a:bodyPr>
          <a:lstStyle/>
          <a:p>
            <a:pPr indent="-228600" lvl="0" marL="457200" marR="0" rtl="0" algn="l">
              <a:lnSpc>
                <a:spcPct val="157142"/>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462" name="Google Shape;462;g2c948ed5c5b_0_165"/>
          <p:cNvSpPr txBox="1"/>
          <p:nvPr/>
        </p:nvSpPr>
        <p:spPr>
          <a:xfrm>
            <a:off x="233100" y="1450550"/>
            <a:ext cx="8677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3000"/>
              </a:spcBef>
              <a:spcAft>
                <a:spcPts val="3000"/>
              </a:spcAft>
              <a:buClr>
                <a:srgbClr val="000000"/>
              </a:buClr>
              <a:buSzPts val="1300"/>
              <a:buFont typeface="Arial"/>
              <a:buNone/>
            </a:pPr>
            <a:r>
              <a:t/>
            </a:r>
            <a:endParaRPr b="0" i="0" sz="1300" u="none" cap="none" strike="noStrike">
              <a:solidFill>
                <a:srgbClr val="212121"/>
              </a:solidFill>
              <a:highlight>
                <a:srgbClr val="FFFFFF"/>
              </a:highlight>
              <a:latin typeface="Times New Roman"/>
              <a:ea typeface="Times New Roman"/>
              <a:cs typeface="Times New Roman"/>
              <a:sym typeface="Times New Roman"/>
            </a:endParaRPr>
          </a:p>
        </p:txBody>
      </p:sp>
      <p:sp>
        <p:nvSpPr>
          <p:cNvPr id="463" name="Google Shape;463;g2c948ed5c5b_0_165"/>
          <p:cNvSpPr txBox="1"/>
          <p:nvPr/>
        </p:nvSpPr>
        <p:spPr>
          <a:xfrm>
            <a:off x="116550" y="1450550"/>
            <a:ext cx="8910900" cy="1660200"/>
          </a:xfrm>
          <a:prstGeom prst="rect">
            <a:avLst/>
          </a:prstGeom>
          <a:noFill/>
          <a:ln>
            <a:noFill/>
          </a:ln>
        </p:spPr>
        <p:txBody>
          <a:bodyPr anchorCtr="0" anchor="t" bIns="91425" lIns="91425" spcFirstLastPara="1" rIns="91425" wrap="square" tIns="91425">
            <a:spAutoFit/>
          </a:bodyPr>
          <a:lstStyle/>
          <a:p>
            <a:pPr indent="-228600" lvl="0" marL="457200" rtl="0" algn="l">
              <a:lnSpc>
                <a:spcPct val="157142"/>
              </a:lnSpc>
              <a:spcBef>
                <a:spcPts val="0"/>
              </a:spcBef>
              <a:spcAft>
                <a:spcPts val="0"/>
              </a:spcAft>
              <a:buNone/>
            </a:pPr>
            <a:r>
              <a:t/>
            </a:r>
            <a:endParaRPr sz="1300"/>
          </a:p>
          <a:p>
            <a:pPr indent="-228600" lvl="0" marL="457200" rtl="0" algn="l">
              <a:lnSpc>
                <a:spcPct val="157142"/>
              </a:lnSpc>
              <a:spcBef>
                <a:spcPts val="0"/>
              </a:spcBef>
              <a:spcAft>
                <a:spcPts val="0"/>
              </a:spcAft>
              <a:buNone/>
            </a:pPr>
            <a:r>
              <a:t/>
            </a:r>
            <a:endParaRPr sz="1300"/>
          </a:p>
          <a:p>
            <a:pPr indent="457200" lvl="0" marL="1828800" marR="0" rtl="0" algn="l">
              <a:lnSpc>
                <a:spcPct val="157142"/>
              </a:lnSpc>
              <a:spcBef>
                <a:spcPts val="0"/>
              </a:spcBef>
              <a:spcAft>
                <a:spcPts val="0"/>
              </a:spcAft>
              <a:buClr>
                <a:srgbClr val="000000"/>
              </a:buClr>
              <a:buSzPts val="1300"/>
              <a:buFont typeface="Arial"/>
              <a:buNone/>
            </a:pPr>
            <a:r>
              <a:rPr b="1" lang="en" sz="5500">
                <a:latin typeface="Roboto"/>
                <a:ea typeface="Roboto"/>
                <a:cs typeface="Roboto"/>
                <a:sym typeface="Roboto"/>
              </a:rPr>
              <a:t>THANK YOU</a:t>
            </a:r>
            <a:endParaRPr b="1" sz="55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b="1" lang="en">
                <a:solidFill>
                  <a:srgbClr val="FFFF00"/>
                </a:solidFill>
              </a:rPr>
              <a:t>Problem Statement</a:t>
            </a:r>
            <a:endParaRPr b="1">
              <a:solidFill>
                <a:srgbClr val="FFFF00"/>
              </a:solidFill>
            </a:endParaRPr>
          </a:p>
          <a:p>
            <a:pPr indent="0" lvl="0" marL="0" rtl="0" algn="l">
              <a:lnSpc>
                <a:spcPct val="100000"/>
              </a:lnSpc>
              <a:spcBef>
                <a:spcPts val="0"/>
              </a:spcBef>
              <a:spcAft>
                <a:spcPts val="0"/>
              </a:spcAft>
              <a:buSzPts val="2800"/>
              <a:buNone/>
            </a:pPr>
            <a:r>
              <a:t/>
            </a:r>
            <a:endParaRPr b="1"/>
          </a:p>
          <a:p>
            <a:pPr indent="0" lvl="0" marL="0" rtl="0" algn="l">
              <a:lnSpc>
                <a:spcPct val="100000"/>
              </a:lnSpc>
              <a:spcBef>
                <a:spcPts val="0"/>
              </a:spcBef>
              <a:spcAft>
                <a:spcPts val="0"/>
              </a:spcAft>
              <a:buSzPts val="2800"/>
              <a:buNone/>
            </a:pPr>
            <a:r>
              <a:t/>
            </a:r>
            <a:endParaRPr b="1"/>
          </a:p>
        </p:txBody>
      </p:sp>
      <p:sp>
        <p:nvSpPr>
          <p:cNvPr id="93" name="Google Shape;93;p4"/>
          <p:cNvSpPr txBox="1"/>
          <p:nvPr>
            <p:ph idx="4294967295" type="body"/>
          </p:nvPr>
        </p:nvSpPr>
        <p:spPr>
          <a:xfrm>
            <a:off x="311700" y="1529225"/>
            <a:ext cx="8520600" cy="3446400"/>
          </a:xfrm>
          <a:prstGeom prst="rect">
            <a:avLst/>
          </a:prstGeom>
          <a:noFill/>
          <a:ln>
            <a:noFill/>
          </a:ln>
        </p:spPr>
        <p:txBody>
          <a:bodyPr anchorCtr="0" anchor="t" bIns="91425" lIns="91425" spcFirstLastPara="1" rIns="91425" wrap="square" tIns="91425">
            <a:noAutofit/>
          </a:bodyPr>
          <a:lstStyle/>
          <a:p>
            <a:pPr indent="0" lvl="0" marL="457200" rtl="0" algn="just">
              <a:lnSpc>
                <a:spcPct val="100000"/>
              </a:lnSpc>
              <a:spcBef>
                <a:spcPts val="0"/>
              </a:spcBef>
              <a:spcAft>
                <a:spcPts val="0"/>
              </a:spcAft>
              <a:buSzPts val="1300"/>
              <a:buNone/>
            </a:pPr>
            <a:r>
              <a:rPr lang="en" sz="1800">
                <a:solidFill>
                  <a:schemeClr val="lt1"/>
                </a:solidFill>
                <a:latin typeface="Times New Roman"/>
                <a:ea typeface="Times New Roman"/>
                <a:cs typeface="Times New Roman"/>
                <a:sym typeface="Times New Roman"/>
              </a:rPr>
              <a:t>r Rates</a:t>
            </a:r>
            <a:endParaRPr sz="1400">
              <a:solidFill>
                <a:srgbClr val="000000"/>
              </a:solidFill>
              <a:latin typeface="Merriweather"/>
              <a:ea typeface="Merriweather"/>
              <a:cs typeface="Merriweather"/>
              <a:sym typeface="Merriweather"/>
            </a:endParaRPr>
          </a:p>
        </p:txBody>
      </p:sp>
      <p:sp>
        <p:nvSpPr>
          <p:cNvPr id="94" name="Google Shape;94;p4"/>
          <p:cNvSpPr txBox="1"/>
          <p:nvPr/>
        </p:nvSpPr>
        <p:spPr>
          <a:xfrm>
            <a:off x="1369725" y="3731725"/>
            <a:ext cx="7100100" cy="41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95" name="Google Shape;95;p4"/>
          <p:cNvSpPr txBox="1"/>
          <p:nvPr>
            <p:ph idx="4294967295" type="body"/>
          </p:nvPr>
        </p:nvSpPr>
        <p:spPr>
          <a:xfrm>
            <a:off x="159300" y="1506600"/>
            <a:ext cx="8984700" cy="38151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SzPts val="1300"/>
              <a:buNone/>
            </a:pPr>
            <a:r>
              <a:t/>
            </a:r>
            <a:endParaRPr sz="1800">
              <a:solidFill>
                <a:srgbClr val="000000"/>
              </a:solidFill>
            </a:endParaRPr>
          </a:p>
          <a:p>
            <a:pPr indent="0" lvl="0" marL="0" rtl="0" algn="l">
              <a:lnSpc>
                <a:spcPct val="115000"/>
              </a:lnSpc>
              <a:spcBef>
                <a:spcPts val="0"/>
              </a:spcBef>
              <a:spcAft>
                <a:spcPts val="0"/>
              </a:spcAft>
              <a:buSzPts val="1300"/>
              <a:buNone/>
            </a:pPr>
            <a:r>
              <a:t/>
            </a:r>
            <a:endParaRPr sz="1500"/>
          </a:p>
        </p:txBody>
      </p:sp>
      <p:pic>
        <p:nvPicPr>
          <p:cNvPr id="96" name="Google Shape;96;p4"/>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sp>
        <p:nvSpPr>
          <p:cNvPr id="97" name="Google Shape;97;p4"/>
          <p:cNvSpPr txBox="1"/>
          <p:nvPr/>
        </p:nvSpPr>
        <p:spPr>
          <a:xfrm>
            <a:off x="1282350" y="1938900"/>
            <a:ext cx="6579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p:txBody>
      </p:sp>
      <p:pic>
        <p:nvPicPr>
          <p:cNvPr id="98" name="Google Shape;98;p4"/>
          <p:cNvPicPr preferRelativeResize="0"/>
          <p:nvPr/>
        </p:nvPicPr>
        <p:blipFill>
          <a:blip r:embed="rId4">
            <a:alphaModFix/>
          </a:blip>
          <a:stretch>
            <a:fillRect/>
          </a:stretch>
        </p:blipFill>
        <p:spPr>
          <a:xfrm>
            <a:off x="0" y="0"/>
            <a:ext cx="914399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311700" y="30260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b="1" lang="en">
                <a:solidFill>
                  <a:srgbClr val="FFFF00"/>
                </a:solidFill>
              </a:rPr>
              <a:t>Objectives of the project</a:t>
            </a:r>
            <a:endParaRPr b="1">
              <a:solidFill>
                <a:srgbClr val="FFFF00"/>
              </a:solidFill>
            </a:endParaRPr>
          </a:p>
          <a:p>
            <a:pPr indent="0" lvl="0" marL="0" rtl="0" algn="l">
              <a:lnSpc>
                <a:spcPct val="100000"/>
              </a:lnSpc>
              <a:spcBef>
                <a:spcPts val="0"/>
              </a:spcBef>
              <a:spcAft>
                <a:spcPts val="0"/>
              </a:spcAft>
              <a:buSzPts val="2800"/>
              <a:buNone/>
            </a:pPr>
            <a:r>
              <a:t/>
            </a:r>
            <a:endParaRPr b="1"/>
          </a:p>
          <a:p>
            <a:pPr indent="0" lvl="0" marL="0" rtl="0" algn="l">
              <a:lnSpc>
                <a:spcPct val="100000"/>
              </a:lnSpc>
              <a:spcBef>
                <a:spcPts val="0"/>
              </a:spcBef>
              <a:spcAft>
                <a:spcPts val="0"/>
              </a:spcAft>
              <a:buSzPts val="2800"/>
              <a:buNone/>
            </a:pPr>
            <a:r>
              <a:t/>
            </a:r>
            <a:endParaRPr b="1"/>
          </a:p>
        </p:txBody>
      </p:sp>
      <p:sp>
        <p:nvSpPr>
          <p:cNvPr id="104" name="Google Shape;104;p5"/>
          <p:cNvSpPr txBox="1"/>
          <p:nvPr>
            <p:ph idx="4294967295" type="body"/>
          </p:nvPr>
        </p:nvSpPr>
        <p:spPr>
          <a:xfrm>
            <a:off x="879900" y="1541725"/>
            <a:ext cx="7384200" cy="34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1600">
                <a:solidFill>
                  <a:srgbClr val="000000"/>
                </a:solidFill>
              </a:rPr>
              <a:t>The main aim is to test the ability of motor function of the patient with Parkinson's disease using following steps:</a:t>
            </a:r>
            <a:endParaRPr b="1" sz="1600">
              <a:solidFill>
                <a:srgbClr val="000000"/>
              </a:solidFill>
            </a:endParaRPr>
          </a:p>
          <a:p>
            <a:pPr indent="0" lvl="0" marL="0" rtl="0" algn="l">
              <a:lnSpc>
                <a:spcPct val="115000"/>
              </a:lnSpc>
              <a:spcBef>
                <a:spcPts val="0"/>
              </a:spcBef>
              <a:spcAft>
                <a:spcPts val="0"/>
              </a:spcAft>
              <a:buSzPts val="1300"/>
              <a:buNone/>
            </a:pPr>
            <a:r>
              <a:t/>
            </a:r>
            <a:endParaRPr b="1"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Data collection</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Data pre-processing</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Training and testing of data</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Applying algorithm</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Evaluation of model</a:t>
            </a: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lang="en" sz="1600">
                <a:solidFill>
                  <a:srgbClr val="000000"/>
                </a:solidFill>
              </a:rPr>
              <a:t>Detecting the person with Parkinson's disease.</a:t>
            </a:r>
            <a:endParaRPr sz="1600">
              <a:solidFill>
                <a:srgbClr val="000000"/>
              </a:solidFill>
            </a:endParaRPr>
          </a:p>
        </p:txBody>
      </p:sp>
      <p:pic>
        <p:nvPicPr>
          <p:cNvPr id="105" name="Google Shape;105;p5"/>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pic>
        <p:nvPicPr>
          <p:cNvPr id="106" name="Google Shape;106;p5"/>
          <p:cNvPicPr preferRelativeResize="0"/>
          <p:nvPr/>
        </p:nvPicPr>
        <p:blipFill>
          <a:blip r:embed="rId4">
            <a:alphaModFix/>
          </a:blip>
          <a:stretch>
            <a:fillRect/>
          </a:stretch>
        </p:blipFill>
        <p:spPr>
          <a:xfrm>
            <a:off x="0" y="-1"/>
            <a:ext cx="9144000" cy="4583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c8906fa0d1_0_44"/>
          <p:cNvSpPr txBox="1"/>
          <p:nvPr/>
        </p:nvSpPr>
        <p:spPr>
          <a:xfrm>
            <a:off x="683000" y="1619250"/>
            <a:ext cx="6428100" cy="281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2c8906fa0d1_0_44"/>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g2c8906fa0d1_0_44"/>
          <p:cNvPicPr preferRelativeResize="0"/>
          <p:nvPr/>
        </p:nvPicPr>
        <p:blipFill>
          <a:blip r:embed="rId3">
            <a:alphaModFix/>
          </a:blip>
          <a:stretch>
            <a:fillRect/>
          </a:stretch>
        </p:blipFill>
        <p:spPr>
          <a:xfrm>
            <a:off x="0" y="947876"/>
            <a:ext cx="9143999" cy="3247747"/>
          </a:xfrm>
          <a:prstGeom prst="rect">
            <a:avLst/>
          </a:prstGeom>
          <a:noFill/>
          <a:ln>
            <a:noFill/>
          </a:ln>
        </p:spPr>
      </p:pic>
      <p:pic>
        <p:nvPicPr>
          <p:cNvPr id="114" name="Google Shape;114;g2c8906fa0d1_0_44"/>
          <p:cNvPicPr preferRelativeResize="0"/>
          <p:nvPr/>
        </p:nvPicPr>
        <p:blipFill>
          <a:blip r:embed="rId4">
            <a:alphaModFix/>
          </a:blip>
          <a:stretch>
            <a:fillRect/>
          </a:stretch>
        </p:blipFill>
        <p:spPr>
          <a:xfrm>
            <a:off x="0" y="143129"/>
            <a:ext cx="9144000" cy="4209143"/>
          </a:xfrm>
          <a:prstGeom prst="rect">
            <a:avLst/>
          </a:prstGeom>
          <a:noFill/>
          <a:ln>
            <a:noFill/>
          </a:ln>
        </p:spPr>
      </p:pic>
      <p:pic>
        <p:nvPicPr>
          <p:cNvPr id="115" name="Google Shape;115;g2c8906fa0d1_0_44"/>
          <p:cNvPicPr preferRelativeResize="0"/>
          <p:nvPr/>
        </p:nvPicPr>
        <p:blipFill>
          <a:blip r:embed="rId5">
            <a:alphaModFix/>
          </a:blip>
          <a:stretch>
            <a:fillRect/>
          </a:stretch>
        </p:blipFill>
        <p:spPr>
          <a:xfrm>
            <a:off x="0" y="282224"/>
            <a:ext cx="9144000" cy="40700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nvSpPr>
        <p:spPr>
          <a:xfrm>
            <a:off x="683000" y="1619250"/>
            <a:ext cx="6428100" cy="281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6"/>
          <p:cNvSpPr txBox="1"/>
          <p:nvPr>
            <p:ph type="title"/>
          </p:nvPr>
        </p:nvSpPr>
        <p:spPr>
          <a:xfrm>
            <a:off x="623400" y="207850"/>
            <a:ext cx="8520600" cy="623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2800"/>
              <a:buFont typeface="Arial"/>
              <a:buNone/>
            </a:pPr>
            <a:r>
              <a:rPr b="1" lang="en">
                <a:solidFill>
                  <a:srgbClr val="FFFF00"/>
                </a:solidFill>
              </a:rPr>
              <a:t>Requirements of the system (Hardware, software)</a:t>
            </a:r>
            <a:endParaRPr/>
          </a:p>
        </p:txBody>
      </p:sp>
      <p:sp>
        <p:nvSpPr>
          <p:cNvPr id="122" name="Google Shape;122;p6"/>
          <p:cNvSpPr txBox="1"/>
          <p:nvPr/>
        </p:nvSpPr>
        <p:spPr>
          <a:xfrm>
            <a:off x="683000" y="1619250"/>
            <a:ext cx="6428100" cy="281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123" name="Google Shape;123;p6"/>
          <p:cNvSpPr txBox="1"/>
          <p:nvPr/>
        </p:nvSpPr>
        <p:spPr>
          <a:xfrm>
            <a:off x="835400" y="1771650"/>
            <a:ext cx="6428100" cy="281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124" name="Google Shape;124;p6"/>
          <p:cNvSpPr txBox="1"/>
          <p:nvPr/>
        </p:nvSpPr>
        <p:spPr>
          <a:xfrm>
            <a:off x="987800" y="1924050"/>
            <a:ext cx="6428100" cy="281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125" name="Google Shape;125;p6"/>
          <p:cNvSpPr txBox="1"/>
          <p:nvPr/>
        </p:nvSpPr>
        <p:spPr>
          <a:xfrm>
            <a:off x="1140200" y="2076450"/>
            <a:ext cx="6428100" cy="281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pic>
        <p:nvPicPr>
          <p:cNvPr id="126" name="Google Shape;126;p6"/>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graphicFrame>
        <p:nvGraphicFramePr>
          <p:cNvPr id="127" name="Google Shape;127;p6"/>
          <p:cNvGraphicFramePr/>
          <p:nvPr/>
        </p:nvGraphicFramePr>
        <p:xfrm>
          <a:off x="952500" y="1695450"/>
          <a:ext cx="3000000" cy="3000000"/>
        </p:xfrm>
        <a:graphic>
          <a:graphicData uri="http://schemas.openxmlformats.org/drawingml/2006/table">
            <a:tbl>
              <a:tblPr>
                <a:noFill/>
                <a:tableStyleId>{3564C644-D296-4319-9AFD-332F6B42A4E0}</a:tableStyleId>
              </a:tblPr>
              <a:tblGrid>
                <a:gridCol w="2725425"/>
              </a:tblGrid>
              <a:tr h="402325">
                <a:tc>
                  <a:txBody>
                    <a:bodyPr/>
                    <a:lstStyle/>
                    <a:p>
                      <a:pPr indent="0" lvl="0" marL="0" rtl="0" algn="l">
                        <a:spcBef>
                          <a:spcPts val="0"/>
                        </a:spcBef>
                        <a:spcAft>
                          <a:spcPts val="0"/>
                        </a:spcAft>
                        <a:buNone/>
                      </a:pPr>
                      <a:r>
                        <a:rPr lang="en">
                          <a:latin typeface="Roboto"/>
                          <a:ea typeface="Roboto"/>
                          <a:cs typeface="Roboto"/>
                          <a:sym typeface="Roboto"/>
                        </a:rPr>
                        <a:t>               </a:t>
                      </a:r>
                      <a:r>
                        <a:rPr b="1" lang="en" sz="1700" u="sng">
                          <a:latin typeface="Roboto"/>
                          <a:ea typeface="Roboto"/>
                          <a:cs typeface="Roboto"/>
                          <a:sym typeface="Roboto"/>
                        </a:rPr>
                        <a:t>Hardware</a:t>
                      </a:r>
                      <a:endParaRPr b="1" sz="1700" u="sng">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575">
                <a:tc>
                  <a:txBody>
                    <a:bodyPr/>
                    <a:lstStyle/>
                    <a:p>
                      <a:pPr indent="0" lvl="0" marL="0" rtl="0" algn="l">
                        <a:spcBef>
                          <a:spcPts val="0"/>
                        </a:spcBef>
                        <a:spcAft>
                          <a:spcPts val="0"/>
                        </a:spcAft>
                        <a:buNone/>
                      </a:pPr>
                      <a:r>
                        <a:rPr lang="en">
                          <a:latin typeface="Roboto"/>
                          <a:ea typeface="Roboto"/>
                          <a:cs typeface="Roboto"/>
                          <a:sym typeface="Roboto"/>
                        </a:rPr>
                        <a:t>Processor: Intel i3/i5/i7/i9 or equivalent AMD Processor</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575">
                <a:tc>
                  <a:txBody>
                    <a:bodyPr/>
                    <a:lstStyle/>
                    <a:p>
                      <a:pPr indent="0" lvl="0" marL="0" rtl="0" algn="l">
                        <a:spcBef>
                          <a:spcPts val="0"/>
                        </a:spcBef>
                        <a:spcAft>
                          <a:spcPts val="0"/>
                        </a:spcAft>
                        <a:buNone/>
                      </a:pPr>
                      <a:r>
                        <a:rPr lang="en">
                          <a:latin typeface="Roboto"/>
                          <a:ea typeface="Roboto"/>
                          <a:cs typeface="Roboto"/>
                          <a:sym typeface="Roboto"/>
                        </a:rPr>
                        <a:t>Memory: 4GB RAM minimum, 8 GB or more recommended</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900">
                <a:tc>
                  <a:txBody>
                    <a:bodyPr/>
                    <a:lstStyle/>
                    <a:p>
                      <a:pPr indent="0" lvl="0" marL="0" rtl="0" algn="l">
                        <a:spcBef>
                          <a:spcPts val="0"/>
                        </a:spcBef>
                        <a:spcAft>
                          <a:spcPts val="0"/>
                        </a:spcAft>
                        <a:buNone/>
                      </a:pPr>
                      <a:r>
                        <a:rPr lang="en">
                          <a:latin typeface="Roboto"/>
                          <a:ea typeface="Roboto"/>
                          <a:cs typeface="Roboto"/>
                          <a:sym typeface="Roboto"/>
                        </a:rPr>
                        <a:t>Disk Space: Minimum of 5 GB free disk space, SSD preferred. </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900">
                <a:tc>
                  <a:txBody>
                    <a:bodyPr/>
                    <a:lstStyle/>
                    <a:p>
                      <a:pPr indent="0" lvl="0" marL="0" rtl="0" algn="l">
                        <a:spcBef>
                          <a:spcPts val="0"/>
                        </a:spcBef>
                        <a:spcAft>
                          <a:spcPts val="0"/>
                        </a:spcAft>
                        <a:buNone/>
                      </a:pPr>
                      <a:r>
                        <a:rPr lang="en">
                          <a:latin typeface="Roboto"/>
                          <a:ea typeface="Roboto"/>
                          <a:cs typeface="Roboto"/>
                          <a:sym typeface="Roboto"/>
                        </a:rPr>
                        <a:t>Operating System: Windows (7 SP1 or later), macOS, or Linux. </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900">
                <a:tc>
                  <a:txBody>
                    <a:bodyPr/>
                    <a:lstStyle/>
                    <a:p>
                      <a:pPr indent="0" lvl="0" marL="0" rtl="0" algn="l">
                        <a:spcBef>
                          <a:spcPts val="0"/>
                        </a:spcBef>
                        <a:spcAft>
                          <a:spcPts val="0"/>
                        </a:spcAft>
                        <a:buNone/>
                      </a:pPr>
                      <a:r>
                        <a:rPr lang="en">
                          <a:latin typeface="Roboto"/>
                          <a:ea typeface="Roboto"/>
                          <a:cs typeface="Roboto"/>
                          <a:sym typeface="Roboto"/>
                        </a:rPr>
                        <a:t>Android (For Testing)</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128" name="Google Shape;128;p6"/>
          <p:cNvGraphicFramePr/>
          <p:nvPr/>
        </p:nvGraphicFramePr>
        <p:xfrm>
          <a:off x="5501050" y="1695450"/>
          <a:ext cx="3000000" cy="3000000"/>
        </p:xfrm>
        <a:graphic>
          <a:graphicData uri="http://schemas.openxmlformats.org/drawingml/2006/table">
            <a:tbl>
              <a:tblPr>
                <a:noFill/>
                <a:tableStyleId>{3564C644-D296-4319-9AFD-332F6B42A4E0}</a:tableStyleId>
              </a:tblPr>
              <a:tblGrid>
                <a:gridCol w="2725425"/>
              </a:tblGrid>
              <a:tr h="402325">
                <a:tc>
                  <a:txBody>
                    <a:bodyPr/>
                    <a:lstStyle/>
                    <a:p>
                      <a:pPr indent="0" lvl="0" marL="0" rtl="0" algn="l">
                        <a:spcBef>
                          <a:spcPts val="0"/>
                        </a:spcBef>
                        <a:spcAft>
                          <a:spcPts val="0"/>
                        </a:spcAft>
                        <a:buNone/>
                      </a:pPr>
                      <a:r>
                        <a:rPr lang="en">
                          <a:latin typeface="Roboto"/>
                          <a:ea typeface="Roboto"/>
                          <a:cs typeface="Roboto"/>
                          <a:sym typeface="Roboto"/>
                        </a:rPr>
                        <a:t>               </a:t>
                      </a:r>
                      <a:r>
                        <a:rPr b="1" lang="en" sz="1700" u="sng">
                          <a:latin typeface="Roboto"/>
                          <a:ea typeface="Roboto"/>
                          <a:cs typeface="Roboto"/>
                          <a:sym typeface="Roboto"/>
                        </a:rPr>
                        <a:t>Software</a:t>
                      </a:r>
                      <a:endParaRPr b="1" sz="1700" u="sng">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575">
                <a:tc>
                  <a:txBody>
                    <a:bodyPr/>
                    <a:lstStyle/>
                    <a:p>
                      <a:pPr indent="0" lvl="0" marL="0" rtl="0" algn="l">
                        <a:spcBef>
                          <a:spcPts val="0"/>
                        </a:spcBef>
                        <a:spcAft>
                          <a:spcPts val="0"/>
                        </a:spcAft>
                        <a:buNone/>
                      </a:pPr>
                      <a:r>
                        <a:rPr lang="en">
                          <a:latin typeface="Roboto"/>
                          <a:ea typeface="Roboto"/>
                          <a:cs typeface="Roboto"/>
                          <a:sym typeface="Roboto"/>
                        </a:rPr>
                        <a:t>Flutter SDK</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7575">
                <a:tc>
                  <a:txBody>
                    <a:bodyPr/>
                    <a:lstStyle/>
                    <a:p>
                      <a:pPr indent="0" lvl="0" marL="0" rtl="0" algn="l">
                        <a:spcBef>
                          <a:spcPts val="0"/>
                        </a:spcBef>
                        <a:spcAft>
                          <a:spcPts val="0"/>
                        </a:spcAft>
                        <a:buNone/>
                      </a:pPr>
                      <a:r>
                        <a:rPr lang="en">
                          <a:latin typeface="Roboto"/>
                          <a:ea typeface="Roboto"/>
                          <a:cs typeface="Roboto"/>
                          <a:sym typeface="Roboto"/>
                        </a:rPr>
                        <a:t>Dart Programming Language:</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900">
                <a:tc>
                  <a:txBody>
                    <a:bodyPr/>
                    <a:lstStyle/>
                    <a:p>
                      <a:pPr indent="0" lvl="0" marL="0" rtl="0" algn="l">
                        <a:spcBef>
                          <a:spcPts val="0"/>
                        </a:spcBef>
                        <a:spcAft>
                          <a:spcPts val="0"/>
                        </a:spcAft>
                        <a:buNone/>
                      </a:pPr>
                      <a:r>
                        <a:rPr lang="en">
                          <a:latin typeface="Roboto"/>
                          <a:ea typeface="Roboto"/>
                          <a:cs typeface="Roboto"/>
                          <a:sym typeface="Roboto"/>
                        </a:rPr>
                        <a:t>IDE</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900">
                <a:tc>
                  <a:txBody>
                    <a:bodyPr/>
                    <a:lstStyle/>
                    <a:p>
                      <a:pPr indent="0" lvl="0" marL="0" rtl="0" algn="l">
                        <a:spcBef>
                          <a:spcPts val="0"/>
                        </a:spcBef>
                        <a:spcAft>
                          <a:spcPts val="0"/>
                        </a:spcAft>
                        <a:buNone/>
                      </a:pPr>
                      <a:r>
                        <a:rPr lang="en">
                          <a:latin typeface="Roboto"/>
                          <a:ea typeface="Roboto"/>
                          <a:cs typeface="Roboto"/>
                          <a:sym typeface="Roboto"/>
                        </a:rPr>
                        <a:t>Flutter Packages</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6900">
                <a:tc>
                  <a:txBody>
                    <a:bodyPr/>
                    <a:lstStyle/>
                    <a:p>
                      <a:pPr indent="0" lvl="0" marL="0" rtl="0" algn="l">
                        <a:spcBef>
                          <a:spcPts val="0"/>
                        </a:spcBef>
                        <a:spcAft>
                          <a:spcPts val="0"/>
                        </a:spcAft>
                        <a:buNone/>
                      </a:pPr>
                      <a:r>
                        <a:rPr lang="en">
                          <a:latin typeface="Roboto"/>
                          <a:ea typeface="Roboto"/>
                          <a:cs typeface="Roboto"/>
                          <a:sym typeface="Roboto"/>
                        </a:rPr>
                        <a:t>Firebase Integration</a:t>
                      </a:r>
                      <a:endParaRPr>
                        <a:latin typeface="Roboto"/>
                        <a:ea typeface="Roboto"/>
                        <a:cs typeface="Roboto"/>
                        <a:sym typeface="Robot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b6d189323d_1_20"/>
          <p:cNvSpPr txBox="1"/>
          <p:nvPr>
            <p:ph type="title"/>
          </p:nvPr>
        </p:nvSpPr>
        <p:spPr>
          <a:xfrm>
            <a:off x="-120425" y="96050"/>
            <a:ext cx="8739000" cy="90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2800"/>
              <a:buNone/>
            </a:pPr>
            <a:r>
              <a:rPr b="1" lang="en">
                <a:solidFill>
                  <a:srgbClr val="FFFF00"/>
                </a:solidFill>
              </a:rPr>
              <a:t>    Literature Survey</a:t>
            </a:r>
            <a:endParaRPr b="1">
              <a:solidFill>
                <a:srgbClr val="FFFF00"/>
              </a:solidFill>
            </a:endParaRPr>
          </a:p>
          <a:p>
            <a:pPr indent="0" lvl="0" marL="0" rtl="0" algn="ctr">
              <a:lnSpc>
                <a:spcPct val="100000"/>
              </a:lnSpc>
              <a:spcBef>
                <a:spcPts val="0"/>
              </a:spcBef>
              <a:spcAft>
                <a:spcPts val="0"/>
              </a:spcAft>
              <a:buSzPts val="2800"/>
              <a:buNone/>
            </a:pPr>
            <a:r>
              <a:t/>
            </a:r>
            <a:endParaRPr>
              <a:solidFill>
                <a:srgbClr val="FFFF00"/>
              </a:solidFill>
            </a:endParaRPr>
          </a:p>
        </p:txBody>
      </p:sp>
      <p:pic>
        <p:nvPicPr>
          <p:cNvPr id="134" name="Google Shape;134;g2b6d189323d_1_20"/>
          <p:cNvPicPr preferRelativeResize="0"/>
          <p:nvPr/>
        </p:nvPicPr>
        <p:blipFill rotWithShape="1">
          <a:blip r:embed="rId3">
            <a:alphaModFix/>
          </a:blip>
          <a:srcRect b="0" l="0" r="0" t="0"/>
          <a:stretch/>
        </p:blipFill>
        <p:spPr>
          <a:xfrm>
            <a:off x="412975" y="96050"/>
            <a:ext cx="681075" cy="1099625"/>
          </a:xfrm>
          <a:prstGeom prst="rect">
            <a:avLst/>
          </a:prstGeom>
          <a:noFill/>
          <a:ln>
            <a:noFill/>
          </a:ln>
        </p:spPr>
      </p:pic>
      <p:graphicFrame>
        <p:nvGraphicFramePr>
          <p:cNvPr id="135" name="Google Shape;135;g2b6d189323d_1_20"/>
          <p:cNvGraphicFramePr/>
          <p:nvPr/>
        </p:nvGraphicFramePr>
        <p:xfrm>
          <a:off x="77063" y="1304825"/>
          <a:ext cx="3000000" cy="3000000"/>
        </p:xfrm>
        <a:graphic>
          <a:graphicData uri="http://schemas.openxmlformats.org/drawingml/2006/table">
            <a:tbl>
              <a:tblPr>
                <a:noFill/>
                <a:tableStyleId>{3564C644-D296-4319-9AFD-332F6B42A4E0}</a:tableStyleId>
              </a:tblPr>
              <a:tblGrid>
                <a:gridCol w="2913175"/>
                <a:gridCol w="1341450"/>
                <a:gridCol w="1219900"/>
                <a:gridCol w="3515350"/>
              </a:tblGrid>
              <a:tr h="286950">
                <a:tc>
                  <a:txBody>
                    <a:bodyPr/>
                    <a:lstStyle/>
                    <a:p>
                      <a:pPr indent="0" lvl="0" marL="0" rtl="0" algn="ctr">
                        <a:lnSpc>
                          <a:spcPct val="171429"/>
                        </a:lnSpc>
                        <a:spcBef>
                          <a:spcPts val="0"/>
                        </a:spcBef>
                        <a:spcAft>
                          <a:spcPts val="0"/>
                        </a:spcAft>
                        <a:buNone/>
                      </a:pPr>
                      <a:r>
                        <a:rPr b="1" lang="en" sz="950">
                          <a:solidFill>
                            <a:srgbClr val="343541"/>
                          </a:solidFill>
                          <a:latin typeface="Roboto"/>
                          <a:ea typeface="Roboto"/>
                          <a:cs typeface="Roboto"/>
                          <a:sym typeface="Roboto"/>
                        </a:rPr>
                        <a:t>Study</a:t>
                      </a:r>
                      <a:r>
                        <a:rPr b="1" lang="en" sz="950">
                          <a:solidFill>
                            <a:srgbClr val="343541"/>
                          </a:solidFill>
                          <a:latin typeface="Roboto"/>
                          <a:ea typeface="Roboto"/>
                          <a:cs typeface="Roboto"/>
                          <a:sym typeface="Roboto"/>
                        </a:rPr>
                        <a:t> </a:t>
                      </a:r>
                      <a:r>
                        <a:rPr b="1" lang="en" sz="950">
                          <a:solidFill>
                            <a:srgbClr val="343541"/>
                          </a:solidFill>
                          <a:latin typeface="Roboto"/>
                          <a:ea typeface="Roboto"/>
                          <a:cs typeface="Roboto"/>
                          <a:sym typeface="Roboto"/>
                        </a:rPr>
                        <a:t>Title</a:t>
                      </a:r>
                      <a:endParaRPr b="1" sz="950">
                        <a:solidFill>
                          <a:srgbClr val="343541"/>
                        </a:solidFill>
                        <a:latin typeface="Roboto"/>
                        <a:ea typeface="Roboto"/>
                        <a:cs typeface="Roboto"/>
                        <a:sym typeface="Roboto"/>
                      </a:endParaRPr>
                    </a:p>
                  </a:txBody>
                  <a:tcPr marT="91425" marB="91425"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343541"/>
                          </a:solidFill>
                          <a:latin typeface="Roboto"/>
                          <a:ea typeface="Roboto"/>
                          <a:cs typeface="Roboto"/>
                          <a:sym typeface="Roboto"/>
                        </a:rPr>
                        <a:t>Authors</a:t>
                      </a:r>
                      <a:endParaRPr b="1" sz="950">
                        <a:solidFill>
                          <a:srgbClr val="343541"/>
                        </a:solidFill>
                        <a:latin typeface="Roboto"/>
                        <a:ea typeface="Roboto"/>
                        <a:cs typeface="Roboto"/>
                        <a:sym typeface="Roboto"/>
                      </a:endParaRPr>
                    </a:p>
                  </a:txBody>
                  <a:tcPr marT="91425" marB="91425" marR="91425" marL="91425" anchor="b">
                    <a:lnL cap="flat" cmpd="sng" w="95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343541"/>
                          </a:solidFill>
                          <a:latin typeface="Roboto"/>
                          <a:ea typeface="Roboto"/>
                          <a:cs typeface="Roboto"/>
                          <a:sym typeface="Roboto"/>
                        </a:rPr>
                        <a:t>Publication</a:t>
                      </a:r>
                      <a:r>
                        <a:rPr b="1" lang="en" sz="950">
                          <a:solidFill>
                            <a:srgbClr val="343541"/>
                          </a:solidFill>
                          <a:latin typeface="Roboto"/>
                          <a:ea typeface="Roboto"/>
                          <a:cs typeface="Roboto"/>
                          <a:sym typeface="Roboto"/>
                        </a:rPr>
                        <a:t> Year</a:t>
                      </a:r>
                      <a:endParaRPr b="1" sz="950">
                        <a:solidFill>
                          <a:srgbClr val="343541"/>
                        </a:solidFill>
                        <a:latin typeface="Roboto"/>
                        <a:ea typeface="Roboto"/>
                        <a:cs typeface="Roboto"/>
                        <a:sym typeface="Roboto"/>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b="1" lang="en" sz="950">
                          <a:solidFill>
                            <a:srgbClr val="343541"/>
                          </a:solidFill>
                          <a:latin typeface="Roboto"/>
                          <a:ea typeface="Roboto"/>
                          <a:cs typeface="Roboto"/>
                          <a:sym typeface="Roboto"/>
                        </a:rPr>
                        <a:t>Description</a:t>
                      </a:r>
                      <a:endParaRPr b="1" sz="950">
                        <a:solidFill>
                          <a:srgbClr val="343541"/>
                        </a:solidFill>
                        <a:latin typeface="Roboto"/>
                        <a:ea typeface="Roboto"/>
                        <a:cs typeface="Roboto"/>
                        <a:sym typeface="Roboto"/>
                      </a:endParaRPr>
                    </a:p>
                  </a:txBody>
                  <a:tcPr marT="91425" marB="91425" marR="91425" marL="91425" anchor="b">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741000">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Open Food Facts: A Collaborative App</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Durand, Smith</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2012</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This study introduces the Open Food Facts app, highlighting its collaborative nature and its purpose in providing access to food product information.</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97500">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Evaluation of Open Food Facts App</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Chen, Johnson</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 sz="950">
                          <a:solidFill>
                            <a:srgbClr val="343541"/>
                          </a:solidFill>
                          <a:latin typeface="Roboto"/>
                          <a:ea typeface="Roboto"/>
                          <a:cs typeface="Roboto"/>
                          <a:sym typeface="Roboto"/>
                        </a:rPr>
                        <a:t>2015</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This study assesses the accuracy and reliability of information provided by the Open Food Facts app, analyzing user-generated content and its potential impact on consumer choices.</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624075">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Consumer Behavior and Open Food Facts</a:t>
                      </a:r>
                      <a:endParaRPr sz="850">
                        <a:solidFill>
                          <a:srgbClr val="343541"/>
                        </a:solidFill>
                        <a:latin typeface="Roboto"/>
                        <a:ea typeface="Roboto"/>
                        <a:cs typeface="Roboto"/>
                        <a:sym typeface="Roboto"/>
                      </a:endParaRPr>
                    </a:p>
                    <a:p>
                      <a:pPr indent="0" lvl="0" marL="0" rtl="0" algn="l">
                        <a:lnSpc>
                          <a:spcPct val="171429"/>
                        </a:lnSpc>
                        <a:spcBef>
                          <a:spcPts val="0"/>
                        </a:spcBef>
                        <a:spcAft>
                          <a:spcPts val="0"/>
                        </a:spcAft>
                        <a:buNone/>
                      </a:pPr>
                      <a:r>
                        <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Garcia, Lee</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 sz="950">
                          <a:solidFill>
                            <a:srgbClr val="343541"/>
                          </a:solidFill>
                          <a:latin typeface="Roboto"/>
                          <a:ea typeface="Roboto"/>
                          <a:cs typeface="Roboto"/>
                          <a:sym typeface="Roboto"/>
                        </a:rPr>
                        <a:t>2018</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050">
                          <a:solidFill>
                            <a:srgbClr val="0D0D0D"/>
                          </a:solidFill>
                          <a:highlight>
                            <a:srgbClr val="FFFFFF"/>
                          </a:highlight>
                          <a:latin typeface="Roboto"/>
                          <a:ea typeface="Roboto"/>
                          <a:cs typeface="Roboto"/>
                          <a:sym typeface="Roboto"/>
                        </a:rPr>
                        <a:t>Examining consumer behavior, this study investigates the influence of the Open Food Facts app on purchasing decisions and its role in promoting healthier food choices.</a:t>
                      </a:r>
                      <a:endParaRPr sz="1300"/>
                    </a:p>
                    <a:p>
                      <a:pPr indent="0" lvl="0" marL="0" rtl="0" algn="l">
                        <a:lnSpc>
                          <a:spcPct val="171429"/>
                        </a:lnSpc>
                        <a:spcBef>
                          <a:spcPts val="0"/>
                        </a:spcBef>
                        <a:spcAft>
                          <a:spcPts val="0"/>
                        </a:spcAft>
                        <a:buNone/>
                      </a:pPr>
                      <a:r>
                        <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32175">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Open Food Facts: Impact on Nutrition</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Patel, Wilson</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ctr">
                        <a:lnSpc>
                          <a:spcPct val="171429"/>
                        </a:lnSpc>
                        <a:spcBef>
                          <a:spcPts val="0"/>
                        </a:spcBef>
                        <a:spcAft>
                          <a:spcPts val="0"/>
                        </a:spcAft>
                        <a:buNone/>
                      </a:pPr>
                      <a:r>
                        <a:rPr lang="en" sz="950">
                          <a:solidFill>
                            <a:srgbClr val="343541"/>
                          </a:solidFill>
                          <a:latin typeface="Roboto"/>
                          <a:ea typeface="Roboto"/>
                          <a:cs typeface="Roboto"/>
                          <a:sym typeface="Roboto"/>
                        </a:rPr>
                        <a:t>2020</a:t>
                      </a:r>
                      <a:endParaRPr sz="9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0" rtl="0" algn="l">
                        <a:lnSpc>
                          <a:spcPct val="171429"/>
                        </a:lnSpc>
                        <a:spcBef>
                          <a:spcPts val="0"/>
                        </a:spcBef>
                        <a:spcAft>
                          <a:spcPts val="0"/>
                        </a:spcAft>
                        <a:buNone/>
                      </a:pPr>
                      <a:r>
                        <a:rPr lang="en" sz="1050">
                          <a:solidFill>
                            <a:srgbClr val="0D0D0D"/>
                          </a:solidFill>
                          <a:highlight>
                            <a:srgbClr val="FFFFFF"/>
                          </a:highlight>
                          <a:latin typeface="Roboto"/>
                          <a:ea typeface="Roboto"/>
                          <a:cs typeface="Roboto"/>
                          <a:sym typeface="Roboto"/>
                        </a:rPr>
                        <a:t>Focusing on nutritional awareness, this study explores the impact of the Open Food Facts app on users' understanding of nutritional values and its implications for dietary habits.</a:t>
                      </a:r>
                      <a:endParaRPr sz="850">
                        <a:solidFill>
                          <a:srgbClr val="343541"/>
                        </a:solidFill>
                        <a:latin typeface="Roboto"/>
                        <a:ea typeface="Roboto"/>
                        <a:cs typeface="Roboto"/>
                        <a:sym typeface="Roboto"/>
                      </a:endParaRPr>
                    </a:p>
                  </a:txBody>
                  <a:tcPr marT="91425" marB="91425" marR="91425" marL="91425" anchor="ctr">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